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7" r:id="rId2"/>
    <p:sldId id="346" r:id="rId3"/>
    <p:sldId id="313" r:id="rId4"/>
    <p:sldId id="359" r:id="rId5"/>
    <p:sldId id="347" r:id="rId6"/>
    <p:sldId id="314" r:id="rId7"/>
    <p:sldId id="342" r:id="rId8"/>
    <p:sldId id="358" r:id="rId9"/>
    <p:sldId id="343" r:id="rId10"/>
    <p:sldId id="344" r:id="rId11"/>
    <p:sldId id="345" r:id="rId12"/>
    <p:sldId id="318" r:id="rId13"/>
    <p:sldId id="325" r:id="rId14"/>
    <p:sldId id="278" r:id="rId15"/>
    <p:sldId id="315" r:id="rId16"/>
    <p:sldId id="319" r:id="rId17"/>
    <p:sldId id="316" r:id="rId18"/>
    <p:sldId id="324" r:id="rId19"/>
    <p:sldId id="323" r:id="rId20"/>
    <p:sldId id="322" r:id="rId21"/>
    <p:sldId id="321" r:id="rId22"/>
    <p:sldId id="320" r:id="rId23"/>
    <p:sldId id="326" r:id="rId24"/>
    <p:sldId id="327" r:id="rId25"/>
    <p:sldId id="337" r:id="rId26"/>
    <p:sldId id="334" r:id="rId27"/>
    <p:sldId id="335" r:id="rId28"/>
    <p:sldId id="332" r:id="rId29"/>
    <p:sldId id="333" r:id="rId30"/>
    <p:sldId id="330" r:id="rId31"/>
    <p:sldId id="329" r:id="rId32"/>
    <p:sldId id="328" r:id="rId33"/>
    <p:sldId id="310" r:id="rId34"/>
    <p:sldId id="339" r:id="rId35"/>
    <p:sldId id="340" r:id="rId36"/>
    <p:sldId id="300" r:id="rId37"/>
    <p:sldId id="304" r:id="rId38"/>
    <p:sldId id="308" r:id="rId39"/>
    <p:sldId id="341" r:id="rId40"/>
    <p:sldId id="338" r:id="rId41"/>
    <p:sldId id="295" r:id="rId42"/>
    <p:sldId id="297" r:id="rId43"/>
    <p:sldId id="309" r:id="rId44"/>
    <p:sldId id="302" r:id="rId45"/>
    <p:sldId id="301" r:id="rId46"/>
    <p:sldId id="299" r:id="rId47"/>
    <p:sldId id="296" r:id="rId48"/>
    <p:sldId id="286" r:id="rId49"/>
    <p:sldId id="292" r:id="rId50"/>
    <p:sldId id="287" r:id="rId51"/>
    <p:sldId id="298" r:id="rId52"/>
    <p:sldId id="293" r:id="rId53"/>
    <p:sldId id="289" r:id="rId54"/>
    <p:sldId id="294" r:id="rId55"/>
    <p:sldId id="291" r:id="rId56"/>
    <p:sldId id="288" r:id="rId57"/>
    <p:sldId id="283" r:id="rId58"/>
    <p:sldId id="285" r:id="rId59"/>
    <p:sldId id="284" r:id="rId60"/>
    <p:sldId id="281" r:id="rId61"/>
    <p:sldId id="282" r:id="rId62"/>
    <p:sldId id="279" r:id="rId63"/>
    <p:sldId id="280" r:id="rId64"/>
    <p:sldId id="273" r:id="rId65"/>
    <p:sldId id="261" r:id="rId66"/>
    <p:sldId id="258" r:id="rId67"/>
    <p:sldId id="263" r:id="rId68"/>
    <p:sldId id="265" r:id="rId69"/>
    <p:sldId id="266" r:id="rId70"/>
    <p:sldId id="269" r:id="rId71"/>
    <p:sldId id="270" r:id="rId72"/>
    <p:sldId id="267" r:id="rId73"/>
    <p:sldId id="271" r:id="rId74"/>
    <p:sldId id="272" r:id="rId75"/>
    <p:sldId id="268" r:id="rId76"/>
    <p:sldId id="274" r:id="rId77"/>
    <p:sldId id="360" r:id="rId78"/>
    <p:sldId id="257" r:id="rId79"/>
    <p:sldId id="259" r:id="rId80"/>
    <p:sldId id="260" r:id="rId81"/>
    <p:sldId id="262" r:id="rId8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2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80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FEB8AB-1BC5-40A7-88A1-9CDDA6EE0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D3E6A51-5633-49B0-8CA1-69B16ECDE0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5B7C48-2AFF-422E-AD0E-6150E8724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68316-1918-42BB-AC32-D926F1C0A9CD}" type="datetimeFigureOut">
              <a:rPr lang="zh-CN" altLang="en-US" smtClean="0"/>
              <a:t>2021/3/25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240D1E-5A8B-4770-B680-5431A5BAE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553FE3-1CF7-486E-9B9F-06DAA5914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CD7A3-55AC-4D90-B3FF-565E3599EB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273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50C7D3-7C94-4DAD-84C2-F3BB2B345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8829E7F-29C6-4361-BD54-DFB741C652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85CD01-9A9C-41C3-9300-EC493B066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68316-1918-42BB-AC32-D926F1C0A9CD}" type="datetimeFigureOut">
              <a:rPr lang="zh-CN" altLang="en-US" smtClean="0"/>
              <a:t>2021/3/25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8792E8-9A73-4F61-886C-8AFBCFFB9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A5FDBF-02AB-44BB-AB21-BBE388EDB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CD7A3-55AC-4D90-B3FF-565E3599EB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439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9A9E427-62D5-4244-8F1F-CEEB2BB3FA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B52B85C-ED55-457D-B04A-37885F0643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8E58A4-3881-4544-81A2-E073313C9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68316-1918-42BB-AC32-D926F1C0A9CD}" type="datetimeFigureOut">
              <a:rPr lang="zh-CN" altLang="en-US" smtClean="0"/>
              <a:t>2021/3/25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05006D-D99B-457C-A4C6-4209CBBA8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9B2728-3A8F-436F-9180-381D8759E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CD7A3-55AC-4D90-B3FF-565E3599EB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126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F2F5E4-A6EE-4BB5-924F-39FCAB1F7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981EA8-4E5A-47D5-97D2-482D20D74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B78EE4-EB91-4B7E-A058-D2CB01F5E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68316-1918-42BB-AC32-D926F1C0A9CD}" type="datetimeFigureOut">
              <a:rPr lang="zh-CN" altLang="en-US" smtClean="0"/>
              <a:t>2021/3/25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ED9F7D-531F-4C72-AAED-5FDE598A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10B836-3A1E-49F5-A406-9AF129526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CD7A3-55AC-4D90-B3FF-565E3599EB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510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A1B3B6-F69E-4A49-BDDC-6F65AC7B0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30AEF45-B7D0-4C99-8C22-0CCA61CB7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CE3AB9-3F99-480A-A3D1-107CC77CB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68316-1918-42BB-AC32-D926F1C0A9CD}" type="datetimeFigureOut">
              <a:rPr lang="zh-CN" altLang="en-US" smtClean="0"/>
              <a:t>2021/3/25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3F3E92-21DE-4103-992A-512D0357C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49CA71-EA97-4382-B8DF-8018D79DB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CD7A3-55AC-4D90-B3FF-565E3599EB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250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D88C90-54C5-456E-A92E-9BBA1D712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CBDEE6-4FF0-4F3D-A68B-ABF1553D8B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96EF300-27F1-42F6-A259-138687B1B7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2991D0-6049-4D1A-8E2B-F099C7A3A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68316-1918-42BB-AC32-D926F1C0A9CD}" type="datetimeFigureOut">
              <a:rPr lang="zh-CN" altLang="en-US" smtClean="0"/>
              <a:t>2021/3/25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DB828B2-C2E4-46FD-8205-9AC381702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6C7BFDC-290B-4C38-A0A1-23B2D73B2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CD7A3-55AC-4D90-B3FF-565E3599EB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85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F58BC3-2C6E-453D-92A4-39139DBA1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2A58B6-A6EA-4409-A2D5-1E843DE27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6F9A2B-DA9A-42A9-840E-B94131017D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5543D0A-132F-461D-83DD-640C494459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AA9EC92-120F-4A69-9221-B3DE4BAB29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77B33F0-CA5D-4F98-93D2-B75AA76C2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68316-1918-42BB-AC32-D926F1C0A9CD}" type="datetimeFigureOut">
              <a:rPr lang="zh-CN" altLang="en-US" smtClean="0"/>
              <a:t>2021/3/25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7100FA2-85D6-47BC-B947-7D75A8AE5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7FF27BC-4CAB-4908-A143-FF0DF73FF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CD7A3-55AC-4D90-B3FF-565E3599EB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777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62A65F-8D03-4A2E-8B34-B487D999E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B513B14-E1F8-4723-A8D0-A867A55DD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68316-1918-42BB-AC32-D926F1C0A9CD}" type="datetimeFigureOut">
              <a:rPr lang="zh-CN" altLang="en-US" smtClean="0"/>
              <a:t>2021/3/25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1D6AD5D-074D-4E30-B990-132978707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14227BC-D265-4EF9-9052-EA59E8E70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CD7A3-55AC-4D90-B3FF-565E3599EB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5420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89E4FAE-4138-496D-81A9-797B5615A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68316-1918-42BB-AC32-D926F1C0A9CD}" type="datetimeFigureOut">
              <a:rPr lang="zh-CN" altLang="en-US" smtClean="0"/>
              <a:t>2021/3/25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B457B31-E558-4EEC-B9C8-88A866F0F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DCD67B-A984-4E5D-910B-635DB7126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CD7A3-55AC-4D90-B3FF-565E3599EB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952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B76C1E-2DD4-42D0-8CC9-2E0950CB7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3BB28D-E4B0-4EC6-9CFF-605433F72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E55AA6-600B-47AE-B09C-7D5B1BCF30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DA0DD8D-5381-4430-B9F7-E1C9056FD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68316-1918-42BB-AC32-D926F1C0A9CD}" type="datetimeFigureOut">
              <a:rPr lang="zh-CN" altLang="en-US" smtClean="0"/>
              <a:t>2021/3/25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3A4AB6-8698-40BF-B226-5A1321C32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0E4EF4-4B04-455D-B8B8-6A07109C7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CD7A3-55AC-4D90-B3FF-565E3599EB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445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D36361-BE61-441B-8794-1A135F96C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B95E00A-1A6A-4F3C-9DA7-D5507D20AD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5F9CA04-203C-459C-82BD-449846F76D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4223EB-2090-4118-8AA7-03EA1527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68316-1918-42BB-AC32-D926F1C0A9CD}" type="datetimeFigureOut">
              <a:rPr lang="zh-CN" altLang="en-US" smtClean="0"/>
              <a:t>2021/3/25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3FFF27-2B8F-4E81-9ACF-80BB4AE62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53E749-963A-48D5-B211-F86ABBA94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CD7A3-55AC-4D90-B3FF-565E3599EB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156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5C93660-2876-461A-981F-BE61090C6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0A95E6-12AE-4708-9613-E0D2BC82C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CE459C-9A75-4BBB-B1D8-A37E880C6D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68316-1918-42BB-AC32-D926F1C0A9CD}" type="datetimeFigureOut">
              <a:rPr lang="zh-CN" altLang="en-US" smtClean="0"/>
              <a:t>2021/3/25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4465E5-D138-4829-ACD4-1EB01C95AD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C3C179-C8BE-4450-A89A-74DC734B41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CD7A3-55AC-4D90-B3FF-565E3599EB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7717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B58F9CB-A10D-4F50-A502-658DD1171464}"/>
              </a:ext>
            </a:extLst>
          </p:cNvPr>
          <p:cNvSpPr txBox="1"/>
          <p:nvPr/>
        </p:nvSpPr>
        <p:spPr>
          <a:xfrm>
            <a:off x="177554" y="239697"/>
            <a:ext cx="10169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Some old baselines; Abandoned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Up to now, adversarial methods don’t work with multi tasks(3D Semseg + 3D detection)</a:t>
            </a:r>
          </a:p>
        </p:txBody>
      </p:sp>
    </p:spTree>
    <p:extLst>
      <p:ext uri="{BB962C8B-B14F-4D97-AF65-F5344CB8AC3E}">
        <p14:creationId xmlns:p14="http://schemas.microsoft.com/office/powerpoint/2010/main" val="4127461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334B29F-C573-483A-8D16-619B6F33A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05" y="739251"/>
            <a:ext cx="3971925" cy="15621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9115335-FF34-4295-B236-5EB894A52D0B}"/>
              </a:ext>
            </a:extLst>
          </p:cNvPr>
          <p:cNvSpPr txBox="1"/>
          <p:nvPr/>
        </p:nvSpPr>
        <p:spPr>
          <a:xfrm>
            <a:off x="345905" y="369919"/>
            <a:ext cx="3393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train usa: gt_seg vs pts in gt_box</a:t>
            </a:r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FFD542C-8221-4C68-A2AE-5338F438E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05" y="3029876"/>
            <a:ext cx="3933825" cy="146685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7346E06-5A17-4393-AFB1-A78FE6D35028}"/>
              </a:ext>
            </a:extLst>
          </p:cNvPr>
          <p:cNvSpPr txBox="1"/>
          <p:nvPr/>
        </p:nvSpPr>
        <p:spPr>
          <a:xfrm>
            <a:off x="345905" y="2660544"/>
            <a:ext cx="31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fusion_usa_rep_new: baseline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932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18F112E-DA80-45DC-8AD4-DBE36E369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41" y="1253248"/>
            <a:ext cx="3990975" cy="31051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8C92C65-A159-43FB-AC6A-EE2D697B9B7C}"/>
              </a:ext>
            </a:extLst>
          </p:cNvPr>
          <p:cNvSpPr txBox="1"/>
          <p:nvPr/>
        </p:nvSpPr>
        <p:spPr>
          <a:xfrm>
            <a:off x="460667" y="577049"/>
            <a:ext cx="49119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Baseline on target: pred_seg vs pts_in_pred_box</a:t>
            </a:r>
          </a:p>
          <a:p>
            <a:r>
              <a:rPr lang="en-US" altLang="zh-CN"/>
              <a:t> - src_task_loss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C50E6F-FEC2-40B9-A91F-B7672436F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263" y="937503"/>
            <a:ext cx="3971925" cy="15621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C810F43-EB8B-4169-A2CF-9C40989E7599}"/>
              </a:ext>
            </a:extLst>
          </p:cNvPr>
          <p:cNvSpPr txBox="1"/>
          <p:nvPr/>
        </p:nvSpPr>
        <p:spPr>
          <a:xfrm>
            <a:off x="5628119" y="577049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Source: pts_in_gt_box</a:t>
            </a:r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9DCAA0C-A86B-4FBD-8DE9-FED3BF341B93}"/>
              </a:ext>
            </a:extLst>
          </p:cNvPr>
          <p:cNvSpPr txBox="1"/>
          <p:nvPr/>
        </p:nvSpPr>
        <p:spPr>
          <a:xfrm>
            <a:off x="213753" y="198839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usa-sng</a:t>
            </a:r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E08AC01-F506-4F0E-A17C-0507514AD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761" y="2766505"/>
            <a:ext cx="4571590" cy="159189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68B14A8-3A69-4C27-8835-82CC1C74AF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38" y="5198847"/>
            <a:ext cx="3962953" cy="147658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F850F56-A502-4F6A-BD35-DEEF6AA7C3A8}"/>
              </a:ext>
            </a:extLst>
          </p:cNvPr>
          <p:cNvSpPr txBox="1"/>
          <p:nvPr/>
        </p:nvSpPr>
        <p:spPr>
          <a:xfrm>
            <a:off x="507500" y="4552516"/>
            <a:ext cx="5673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Train_usa_test_sng:</a:t>
            </a:r>
          </a:p>
          <a:p>
            <a:r>
              <a:rPr lang="en-US" altLang="zh-CN"/>
              <a:t> -  src_task_loss+target_seg_loss_no_bg</a:t>
            </a:r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230C0C3-1697-44B7-83C2-291490EB6DF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7360" b="82764"/>
          <a:stretch/>
        </p:blipFill>
        <p:spPr>
          <a:xfrm>
            <a:off x="4700217" y="5920497"/>
            <a:ext cx="1051918" cy="21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43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66B92FA-518F-4EC6-83D3-91591C4EC782}"/>
              </a:ext>
            </a:extLst>
          </p:cNvPr>
          <p:cNvSpPr txBox="1"/>
          <p:nvPr/>
        </p:nvSpPr>
        <p:spPr>
          <a:xfrm>
            <a:off x="627996" y="577049"/>
            <a:ext cx="11493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Det:[45.56, 47.10, 46.88, 39.27, 44.31, 42.49, 49.68, 47.73, 48.58, 49.48, 43.68, 50.71, 50.12, 50.76, 51.26, 50.26, 50.89, 50.55, 50.21]</a:t>
            </a:r>
          </a:p>
          <a:p>
            <a:r>
              <a:rPr lang="en-US" altLang="zh-CN" sz="1600"/>
              <a:t>Seg:[54.42, 57.09, 53.51, 35.79, 57.43, 54.98, 59.87, 56.13, 54.80, 58.67, 49.16, 58.43, 59.59, 59.99, 60.22, 59.68, 60.57, 60.39, 60.27]</a:t>
            </a:r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2180457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C0CA41D-117A-48CD-A63F-E6CC877C7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864"/>
            <a:ext cx="12192000" cy="31516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69F4373-DD39-4122-B0C5-38F812E40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107" y="1289188"/>
            <a:ext cx="4619048" cy="1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644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B07666A-250C-47DF-A88C-56442C090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933333" cy="27523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936C2D9-EB3D-44DC-9E10-1DDA4A814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647" y="316520"/>
            <a:ext cx="4485714" cy="18571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13D0049-01AF-4759-BB13-DBB6D740B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03385"/>
            <a:ext cx="8209524" cy="27619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21B22BF-BC56-4516-BD0E-E7DCB6EB3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647" y="3746242"/>
            <a:ext cx="4428571" cy="1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04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B27EF8D-442D-460C-8C69-AECD2615B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1856"/>
            <a:ext cx="8542857" cy="2771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DD738FC-B96F-4ADA-8193-539CCE687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273" y="893284"/>
            <a:ext cx="4647619" cy="18285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5F6D3EC-01FA-4EAB-9ED1-5152D4FE2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43613"/>
            <a:ext cx="8419048" cy="27809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420D0A7-56AA-41AF-8EE9-AA3107032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273" y="3920855"/>
            <a:ext cx="4580952" cy="1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39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05BA83B-E1F2-4E6D-8AFC-EA60721E1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9574"/>
            <a:ext cx="8895238" cy="27809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962FCF5-2522-430C-B729-6AE6C397B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57669"/>
            <a:ext cx="4438095" cy="19047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6BAB861-BFFC-496F-87C3-C720FD015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12863"/>
            <a:ext cx="7990476" cy="27619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2F6F63A-B047-4C87-BEE3-AB512C3C5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049905"/>
            <a:ext cx="4676190" cy="1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67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4F4716D-E347-47CF-8323-C4A97F646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9693"/>
            <a:ext cx="7971428" cy="2771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CC70500-1DED-427C-808F-5B922D35D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068" y="862174"/>
            <a:ext cx="4466667" cy="18666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3083D4-3819-47E5-BB4F-B265E7355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96878"/>
            <a:ext cx="8009524" cy="27714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BA527C4-A222-4B83-9AC6-A88051943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6068" y="4129159"/>
            <a:ext cx="4485714" cy="1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504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3C64A81-FABD-476D-9F44-BA84CB94B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5749"/>
            <a:ext cx="8028571" cy="27523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4BF3E0B-C5F5-4E10-B6F5-DF26A51A8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862" y="960475"/>
            <a:ext cx="4495238" cy="18476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59C824-C965-42DC-9D5E-ECD7348D4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28272"/>
            <a:ext cx="8123809" cy="27619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F40D8FA-57BF-4E57-B9B2-6C6040CF5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127032"/>
            <a:ext cx="4495238" cy="1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80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2342147-B030-4452-A1B3-BFEB1179A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5850"/>
            <a:ext cx="7942857" cy="27523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DE0F67E-58C9-41FB-9651-EFBBB200B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92516"/>
            <a:ext cx="4428571" cy="18190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786EE63-D726-4645-AA5F-45C8484DD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98817"/>
            <a:ext cx="8180952" cy="27333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6FCB314-3292-415C-9BE3-7D933FF7B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0285" y="4065484"/>
            <a:ext cx="4514286" cy="19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19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C597EC34-2E79-44AB-847A-182C23AD7AF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6098960" cy="209837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53692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065714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262482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180731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136341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358377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Multi-modal Multi-Task fusion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830908"/>
                  </a:ext>
                </a:extLst>
              </a:tr>
              <a:tr h="358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Train/test dataset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Sng/sng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Day/night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Night/night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4345180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Segmentation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(mIoU)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60.69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73.47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43.67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42.24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51.29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68.42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52.53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40.73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</a:tbl>
          </a:graphicData>
        </a:graphic>
      </p:graphicFrame>
      <p:graphicFrame>
        <p:nvGraphicFramePr>
          <p:cNvPr id="5" name="表格 2">
            <a:extLst>
              <a:ext uri="{FF2B5EF4-FFF2-40B4-BE49-F238E27FC236}">
                <a16:creationId xmlns:a16="http://schemas.microsoft.com/office/drawing/2014/main" id="{0E646307-E5A6-4054-9140-96E73F87E1C8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3054206"/>
          <a:ext cx="5057314" cy="193859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13564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821875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821875">
                  <a:extLst>
                    <a:ext uri="{9D8B030D-6E8A-4147-A177-3AD203B41FA5}">
                      <a16:colId xmlns:a16="http://schemas.microsoft.com/office/drawing/2014/main" val="995351609"/>
                    </a:ext>
                  </a:extLst>
                </a:gridCol>
              </a:tblGrid>
              <a:tr h="358377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Adversarial(Discriminate on the last img feature map)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7770879"/>
                  </a:ext>
                </a:extLst>
              </a:tr>
              <a:tr h="358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Train/test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Day/night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Segmentation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(mIoU)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59.65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46.26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49.39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51.60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</a:tbl>
          </a:graphicData>
        </a:graphic>
      </p:graphicFrame>
      <p:graphicFrame>
        <p:nvGraphicFramePr>
          <p:cNvPr id="7" name="表格 2">
            <a:extLst>
              <a:ext uri="{FF2B5EF4-FFF2-40B4-BE49-F238E27FC236}">
                <a16:creationId xmlns:a16="http://schemas.microsoft.com/office/drawing/2014/main" id="{26DBE5C9-545B-4533-958B-6AF272A876DF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0"/>
          <a:ext cx="6391922" cy="273713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62824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784445">
                  <a:extLst>
                    <a:ext uri="{9D8B030D-6E8A-4147-A177-3AD203B41FA5}">
                      <a16:colId xmlns:a16="http://schemas.microsoft.com/office/drawing/2014/main" val="283102953"/>
                    </a:ext>
                  </a:extLst>
                </a:gridCol>
                <a:gridCol w="787053">
                  <a:extLst>
                    <a:ext uri="{9D8B030D-6E8A-4147-A177-3AD203B41FA5}">
                      <a16:colId xmlns:a16="http://schemas.microsoft.com/office/drawing/2014/main" val="632154379"/>
                    </a:ext>
                  </a:extLst>
                </a:gridCol>
                <a:gridCol w="772358">
                  <a:extLst>
                    <a:ext uri="{9D8B030D-6E8A-4147-A177-3AD203B41FA5}">
                      <a16:colId xmlns:a16="http://schemas.microsoft.com/office/drawing/2014/main" val="491940775"/>
                    </a:ext>
                  </a:extLst>
                </a:gridCol>
                <a:gridCol w="745724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834501">
                  <a:extLst>
                    <a:ext uri="{9D8B030D-6E8A-4147-A177-3AD203B41FA5}">
                      <a16:colId xmlns:a16="http://schemas.microsoft.com/office/drawing/2014/main" val="893638024"/>
                    </a:ext>
                  </a:extLst>
                </a:gridCol>
                <a:gridCol w="646277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658740">
                  <a:extLst>
                    <a:ext uri="{9D8B030D-6E8A-4147-A177-3AD203B41FA5}">
                      <a16:colId xmlns:a16="http://schemas.microsoft.com/office/drawing/2014/main" val="1645254241"/>
                    </a:ext>
                  </a:extLst>
                </a:gridCol>
              </a:tblGrid>
              <a:tr h="358377">
                <a:tc gridSpan="8"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Multi-modal Mutli-task fusion; det supervise seg(Usa/Sng)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830908"/>
                  </a:ext>
                </a:extLst>
              </a:tr>
              <a:tr h="358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Target loss weight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0.001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0.0001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4345180"/>
                  </a:ext>
                </a:extLst>
              </a:tr>
              <a:tr h="358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ignore background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3238535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Segmentation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(mIoU)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27.97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27.36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39.15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58.84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59.82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19.98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21.02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32.61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39.04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44.56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51.66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51.89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43.20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39.47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3215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2A396C9-F8C1-4135-A319-C7E713005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2554"/>
            <a:ext cx="8228571" cy="27428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9533905-9741-42C6-891E-723AE9647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390" y="1166839"/>
            <a:ext cx="4457143" cy="19142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A783322-564A-481C-898D-6202674D9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85654"/>
            <a:ext cx="8028571" cy="27714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8FF7422-D2EE-4D88-9EB3-5D12455480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5771" y="4257827"/>
            <a:ext cx="4504762" cy="1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19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3D756E3-C785-4264-BD20-FE54B96C2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1223"/>
            <a:ext cx="8028571" cy="27619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3BB1667-589A-49F1-BA61-33AB8B408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3737"/>
            <a:ext cx="8076190" cy="27619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CA03038-FE1A-4FD2-847E-CACF5910E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137" y="3429000"/>
            <a:ext cx="4438095" cy="189523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E84CCE1-E13B-4B26-BD2D-9F37AC960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4137" y="595667"/>
            <a:ext cx="4523809" cy="1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63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A7E5F49-6944-4AE9-AAF7-FCD44CEA8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571"/>
            <a:ext cx="8380952" cy="2771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FED8E14-BFFF-4313-86F8-FCF9A26B8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049" y="1105190"/>
            <a:ext cx="4495238" cy="18761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DE0BD24-6527-4F68-A271-FDFD47BD8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54906"/>
            <a:ext cx="8104762" cy="27619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38DE837-DB26-41AC-9413-1F6C9C094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5049" y="4045142"/>
            <a:ext cx="4476190" cy="1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09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F760E63-D592-4186-82D6-8D6681068489}"/>
              </a:ext>
            </a:extLst>
          </p:cNvPr>
          <p:cNvSpPr txBox="1"/>
          <p:nvPr/>
        </p:nvSpPr>
        <p:spPr>
          <a:xfrm>
            <a:off x="150921" y="932156"/>
            <a:ext cx="10936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Seg:[42.79, 41.23, 41.07, 43.18, 40.86, 44.47, 45.13, 41.12, 40.57, 43.80, 45.09, 45.50, 45.66, 45.70, 45.16, 45.58, 45.09, 45.45]</a:t>
            </a:r>
          </a:p>
          <a:p>
            <a:r>
              <a:rPr lang="en-US" altLang="zh-CN" sz="1600"/>
              <a:t>Det:[45.69, 43.37, 41.17, 46.89, 45.11, 53.15, 47.38, 50.23, 48.75, 49.15, 49.85, 48.08, 48.96, 49.60, 51.00, 51.65, 51.56, 51.97]</a:t>
            </a:r>
            <a:endParaRPr lang="zh-CN" altLang="en-US" sz="160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3C30B6-2A74-48C4-9933-833931ECC0AD}"/>
              </a:ext>
            </a:extLst>
          </p:cNvPr>
          <p:cNvSpPr txBox="1"/>
          <p:nvPr/>
        </p:nvSpPr>
        <p:spPr>
          <a:xfrm>
            <a:off x="506027" y="408373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[19, 36]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489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13128B0-7FAF-40C8-8FC3-987F7387C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9794"/>
            <a:ext cx="7809524" cy="2771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24FF0F2-498C-4D8B-83C7-85B8423B4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66936"/>
            <a:ext cx="4419048" cy="18571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566916C-4BE7-4511-82D6-220CF8851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76778"/>
            <a:ext cx="7619048" cy="274285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A2FF579-3748-405D-9666-D377AA416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133922"/>
            <a:ext cx="4457143" cy="1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60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D5B0D6E-FA2E-40A2-8141-A213CF128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7638095" cy="27619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0091C38-7FBA-41D6-9687-B18BD992E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828" y="3895666"/>
            <a:ext cx="4438095" cy="18285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809FC7-FFC8-4D9D-8F8B-2E5A497FE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5141"/>
            <a:ext cx="7790476" cy="27619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08A4FE3-75F9-454C-93D7-37CE22D0F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3045" y="841331"/>
            <a:ext cx="4447619" cy="1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75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3D4DB37-0BB3-4349-A923-A8D31BCA4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7866667" cy="2771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1B2D392-F6C0-45D0-B80F-C81BAC116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986" y="3909952"/>
            <a:ext cx="4447619" cy="18095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0C8C2EA-7A8A-4780-8E7A-E9DFB2F74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3331"/>
            <a:ext cx="7695238" cy="27333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5F29745-CDA9-41DA-8A03-66AB1942A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986" y="855235"/>
            <a:ext cx="4380952" cy="1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625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9B3A41E-01B8-439B-AF53-9DCFB0749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7704762" cy="27809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983E190-F33E-4F95-AD4C-0AB73A5AB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878" y="3886142"/>
            <a:ext cx="4419048" cy="18666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71BC3CA-EFB5-40A4-B924-D1059E220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8524"/>
            <a:ext cx="7780952" cy="27619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EF9DC9A-CF17-408B-9169-1FF47E005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878" y="928999"/>
            <a:ext cx="4380952" cy="1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820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2D1358F-03DA-4397-BB49-88F7B0D32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7857143" cy="27904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56CBC55-7203-4775-90CC-4ED10859F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424" y="3914714"/>
            <a:ext cx="4428571" cy="18190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72C0DEE-07B1-43DB-A559-1937B08FE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5191"/>
            <a:ext cx="7657143" cy="27809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DF9F92F-8242-45CF-A17E-79B280EB0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0424" y="871857"/>
            <a:ext cx="4409524" cy="1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098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A6A871E-219E-454E-A500-D6D9C72BA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08171"/>
            <a:ext cx="7685714" cy="27619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7AAC5B5-472A-4DCC-B36F-4F2327863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253" y="4160551"/>
            <a:ext cx="4438095" cy="18571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9B3BA2E-5EF3-4452-9BC4-AB5F6884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4384"/>
            <a:ext cx="7752381" cy="27714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887EEDF-9FD5-41F0-9A45-9F5E32F108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0253" y="773639"/>
            <a:ext cx="4400000" cy="19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54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2">
            <a:extLst>
              <a:ext uri="{FF2B5EF4-FFF2-40B4-BE49-F238E27FC236}">
                <a16:creationId xmlns:a16="http://schemas.microsoft.com/office/drawing/2014/main" id="{D9CAD2F6-226C-4758-9599-4B1A6517C178}"/>
              </a:ext>
            </a:extLst>
          </p:cNvPr>
          <p:cNvGraphicFramePr>
            <a:graphicFrameLocks noGrp="1"/>
          </p:cNvGraphicFramePr>
          <p:nvPr/>
        </p:nvGraphicFramePr>
        <p:xfrm>
          <a:off x="88777" y="62718"/>
          <a:ext cx="6954819" cy="208295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11918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279527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519042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270701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173631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5121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36725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4193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66.03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54.03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70.27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38.81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4119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55.03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48.41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60.51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43.75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286148"/>
                  </a:ext>
                </a:extLst>
              </a:tr>
              <a:tr h="3723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2D+3D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69.12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62.10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75.56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48.63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989004"/>
                  </a:ext>
                </a:extLst>
              </a:tr>
            </a:tbl>
          </a:graphicData>
        </a:graphic>
      </p:graphicFrame>
      <p:graphicFrame>
        <p:nvGraphicFramePr>
          <p:cNvPr id="5" name="表格 2">
            <a:extLst>
              <a:ext uri="{FF2B5EF4-FFF2-40B4-BE49-F238E27FC236}">
                <a16:creationId xmlns:a16="http://schemas.microsoft.com/office/drawing/2014/main" id="{BE398EB7-3FC3-40DB-94E7-D5C4EA287EB3}"/>
              </a:ext>
            </a:extLst>
          </p:cNvPr>
          <p:cNvGraphicFramePr>
            <a:graphicFrameLocks noGrp="1"/>
          </p:cNvGraphicFramePr>
          <p:nvPr/>
        </p:nvGraphicFramePr>
        <p:xfrm>
          <a:off x="150921" y="2503551"/>
          <a:ext cx="6773662" cy="21911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53692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065714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873593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237602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143061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358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Segmetation</a:t>
                      </a:r>
                    </a:p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(overall_IoU)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71.76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60.27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76.00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45.45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68.79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50.21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73.45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51.97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FD2B464C-BA33-4CBB-A54B-BD934ECE1872}"/>
              </a:ext>
            </a:extLst>
          </p:cNvPr>
          <p:cNvSpPr txBox="1"/>
          <p:nvPr/>
        </p:nvSpPr>
        <p:spPr>
          <a:xfrm>
            <a:off x="3537752" y="4356136"/>
            <a:ext cx="3357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Fusion; with 2D aug &amp; class_weights</a:t>
            </a:r>
            <a:endParaRPr lang="zh-CN" altLang="en-US" sz="1600"/>
          </a:p>
        </p:txBody>
      </p:sp>
      <p:graphicFrame>
        <p:nvGraphicFramePr>
          <p:cNvPr id="8" name="表格 2">
            <a:extLst>
              <a:ext uri="{FF2B5EF4-FFF2-40B4-BE49-F238E27FC236}">
                <a16:creationId xmlns:a16="http://schemas.microsoft.com/office/drawing/2014/main" id="{653617B7-AC04-4D7D-8665-838089A45CC6}"/>
              </a:ext>
            </a:extLst>
          </p:cNvPr>
          <p:cNvGraphicFramePr>
            <a:graphicFrameLocks noGrp="1"/>
          </p:cNvGraphicFramePr>
          <p:nvPr/>
        </p:nvGraphicFramePr>
        <p:xfrm>
          <a:off x="150922" y="4801271"/>
          <a:ext cx="6773663" cy="192800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53692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065713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873594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237603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143061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5219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31246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54681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Segmetation</a:t>
                      </a:r>
                    </a:p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(overall_IoU)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59.07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50.80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65.11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41.28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54681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65.18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33.22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63.48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49.32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6415FCCB-3320-4550-9008-10EB6A2C8A08}"/>
              </a:ext>
            </a:extLst>
          </p:cNvPr>
          <p:cNvSpPr txBox="1"/>
          <p:nvPr/>
        </p:nvSpPr>
        <p:spPr>
          <a:xfrm>
            <a:off x="3537752" y="6377998"/>
            <a:ext cx="35605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Separate; with 2D aug &amp; class_weights</a:t>
            </a:r>
            <a:endParaRPr lang="zh-CN" altLang="en-US" sz="1600"/>
          </a:p>
        </p:txBody>
      </p:sp>
      <p:graphicFrame>
        <p:nvGraphicFramePr>
          <p:cNvPr id="10" name="表格 2">
            <a:extLst>
              <a:ext uri="{FF2B5EF4-FFF2-40B4-BE49-F238E27FC236}">
                <a16:creationId xmlns:a16="http://schemas.microsoft.com/office/drawing/2014/main" id="{E0F0C450-20AE-4095-BFF6-8099C926DE53}"/>
              </a:ext>
            </a:extLst>
          </p:cNvPr>
          <p:cNvGraphicFramePr>
            <a:graphicFrameLocks noGrp="1"/>
          </p:cNvGraphicFramePr>
          <p:nvPr/>
        </p:nvGraphicFramePr>
        <p:xfrm>
          <a:off x="7212183" y="94290"/>
          <a:ext cx="6361442" cy="20198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5859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170359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389439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162287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073498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42139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30219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57.04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49.62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3389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53.57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45.55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286148"/>
                  </a:ext>
                </a:extLst>
              </a:tr>
              <a:tr h="306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2D+3D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62.53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52.99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989004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F5E5163B-FADE-4C24-8919-F5FB9DE81848}"/>
              </a:ext>
            </a:extLst>
          </p:cNvPr>
          <p:cNvSpPr txBox="1"/>
          <p:nvPr/>
        </p:nvSpPr>
        <p:spPr>
          <a:xfrm>
            <a:off x="9469925" y="2175075"/>
            <a:ext cx="252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/>
              <a:t>xMuda: KLdiv + target</a:t>
            </a:r>
            <a:endParaRPr lang="zh-CN" altLang="en-US" b="1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F971FF3-A1F0-4750-A7BB-3ADACE67728C}"/>
              </a:ext>
            </a:extLst>
          </p:cNvPr>
          <p:cNvSpPr txBox="1"/>
          <p:nvPr/>
        </p:nvSpPr>
        <p:spPr>
          <a:xfrm>
            <a:off x="1573795" y="188336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/>
              <a:t>baseline</a:t>
            </a:r>
            <a:endParaRPr lang="zh-CN" altLang="en-US" b="1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916113A-DF62-4670-9437-6211A7067F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8"/>
          <a:stretch/>
        </p:blipFill>
        <p:spPr>
          <a:xfrm>
            <a:off x="7212183" y="2488881"/>
            <a:ext cx="6520371" cy="222048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C5D799B-5298-4964-9C83-977F89FE58B2}"/>
              </a:ext>
            </a:extLst>
          </p:cNvPr>
          <p:cNvSpPr txBox="1"/>
          <p:nvPr/>
        </p:nvSpPr>
        <p:spPr>
          <a:xfrm>
            <a:off x="9875775" y="461660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old label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495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94D5EF0-C0AD-4F31-A7B5-CF9A30F9E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1395"/>
            <a:ext cx="7495238" cy="27523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E304127-8EE9-4B41-A061-255A5B83C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14251"/>
            <a:ext cx="4409524" cy="18666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844E21E-F8D1-4B68-9E4C-2FF06CBAD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5779"/>
            <a:ext cx="7619048" cy="27619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B30B8A8-8028-4E5F-941D-4B3933811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801969"/>
            <a:ext cx="4514286" cy="1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409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8D20B8A-2A61-47FD-AC53-97A6F650E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7609524" cy="2771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4270672-4105-467D-A1F2-61FDE308E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672" y="3886142"/>
            <a:ext cx="4361905" cy="18571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F5AD933-6FDD-4614-9EF2-8367A2D63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1856"/>
            <a:ext cx="8438095" cy="280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9411491-BB85-4FC6-B4D8-2F542E52A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148" y="720132"/>
            <a:ext cx="4371429" cy="1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50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E4DEE7C-82BB-4342-AF66-C4A806F2A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4" y="3693413"/>
            <a:ext cx="8161905" cy="27523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CCBA724-FC97-4F3C-B35C-4622896F7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516" y="4254090"/>
            <a:ext cx="4495238" cy="18476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25FDEEA-DFB9-4658-9060-27BBAB63C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4" y="615995"/>
            <a:ext cx="7752381" cy="27333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97E1308-BD02-4156-BA1B-85DA76CE0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5183" y="1063613"/>
            <a:ext cx="4428571" cy="1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305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930EDD20-5E5E-4890-824C-9F565B57CEB7}"/>
              </a:ext>
            </a:extLst>
          </p:cNvPr>
          <p:cNvGraphicFramePr>
            <a:graphicFrameLocks noGrp="1"/>
          </p:cNvGraphicFramePr>
          <p:nvPr/>
        </p:nvGraphicFramePr>
        <p:xfrm>
          <a:off x="257452" y="1802741"/>
          <a:ext cx="6996868" cy="244704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01594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100831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935332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278384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180727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400232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Segmetation</a:t>
                      </a:r>
                    </a:p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(overall_IoU)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59.07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50.80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65.11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41.28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65.18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33.22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63.48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49.32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9F7D5048-0AC4-4F0D-AD32-3EAA774BFCC9}"/>
              </a:ext>
            </a:extLst>
          </p:cNvPr>
          <p:cNvSpPr txBox="1"/>
          <p:nvPr/>
        </p:nvSpPr>
        <p:spPr>
          <a:xfrm>
            <a:off x="257452" y="4927107"/>
            <a:ext cx="52277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4 classes + background</a:t>
            </a:r>
          </a:p>
          <a:p>
            <a:r>
              <a:rPr lang="en-US" altLang="zh-CN"/>
              <a:t>vehicle (car, truck, bus, trailer, construction_vehicle)</a:t>
            </a:r>
          </a:p>
          <a:p>
            <a:r>
              <a:rPr lang="en-US" altLang="zh-CN"/>
              <a:t>pedestrian,</a:t>
            </a:r>
          </a:p>
          <a:p>
            <a:r>
              <a:rPr lang="en-US" altLang="zh-CN"/>
              <a:t>bike (motorcycle, bicycle), </a:t>
            </a:r>
          </a:p>
          <a:p>
            <a:r>
              <a:rPr lang="en-US" altLang="zh-CN"/>
              <a:t>traffic_boundary (traffic_cone, barrier)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58897A-9292-4770-9CD5-407DBD30CF5B}"/>
              </a:ext>
            </a:extLst>
          </p:cNvPr>
          <p:cNvSpPr txBox="1"/>
          <p:nvPr/>
        </p:nvSpPr>
        <p:spPr>
          <a:xfrm>
            <a:off x="257452" y="905523"/>
            <a:ext cx="5048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Separate; with 2D aug &amp; class_weights; epoch_36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0001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465FE8B-70E9-40DB-BE1F-71A0559DD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770"/>
            <a:ext cx="7400000" cy="27619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151ADDC-0C4B-4423-8097-4165AFB25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693" y="4243707"/>
            <a:ext cx="8844595" cy="21570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8EF8CDB-A3EF-4B32-A8DA-9783C5968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103" y="1572388"/>
            <a:ext cx="4447619" cy="1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5206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48BCDC0-C0A3-47E0-BC8C-9AE67686F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4840"/>
            <a:ext cx="7476190" cy="27523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C1C4A1-C8E5-4A63-BF28-552AF31A3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17" y="4442731"/>
            <a:ext cx="7922848" cy="19586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9C23838-220F-42A7-A31D-4FA3AAB18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7128" y="1739125"/>
            <a:ext cx="4619048" cy="19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986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2EC3BBF-2721-48C5-8078-F48AC91FE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1700"/>
            <a:ext cx="12192000" cy="299049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33AAA95-4A00-45D3-9057-30AA983A7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127" y="4293859"/>
            <a:ext cx="9917382" cy="23228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EE241B0-1D48-4430-941A-B4A7572C0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0193" y="1403068"/>
            <a:ext cx="4419048" cy="1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663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88ED503-A9C5-496C-B7FF-DCD89EC38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0166"/>
            <a:ext cx="12192000" cy="305030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E2EEFD4-10F5-47F2-B879-656DE6DFF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838" y="4521133"/>
            <a:ext cx="8582141" cy="20734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37F843-DD3C-4ABE-B7E3-F0F5EBAD9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827" y="1648048"/>
            <a:ext cx="4447619" cy="1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914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930EDD20-5E5E-4890-824C-9F565B57CEB7}"/>
              </a:ext>
            </a:extLst>
          </p:cNvPr>
          <p:cNvGraphicFramePr>
            <a:graphicFrameLocks noGrp="1"/>
          </p:cNvGraphicFramePr>
          <p:nvPr/>
        </p:nvGraphicFramePr>
        <p:xfrm>
          <a:off x="257452" y="1802741"/>
          <a:ext cx="6996868" cy="244704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01594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100831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935332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278384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180727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400232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Segmetation</a:t>
                      </a:r>
                    </a:p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(overall_IoU)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71.76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60.27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76.00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45.45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68.79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50.21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73.45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51.97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9F7D5048-0AC4-4F0D-AD32-3EAA774BFCC9}"/>
              </a:ext>
            </a:extLst>
          </p:cNvPr>
          <p:cNvSpPr txBox="1"/>
          <p:nvPr/>
        </p:nvSpPr>
        <p:spPr>
          <a:xfrm>
            <a:off x="257452" y="4927107"/>
            <a:ext cx="52277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4 classes + background</a:t>
            </a:r>
          </a:p>
          <a:p>
            <a:r>
              <a:rPr lang="en-US" altLang="zh-CN"/>
              <a:t>vehicle (car, truck, bus, trailer, construction_vehicle)</a:t>
            </a:r>
          </a:p>
          <a:p>
            <a:r>
              <a:rPr lang="en-US" altLang="zh-CN"/>
              <a:t>pedestrian,</a:t>
            </a:r>
          </a:p>
          <a:p>
            <a:r>
              <a:rPr lang="en-US" altLang="zh-CN"/>
              <a:t>bike (motorcycle, bicycle), </a:t>
            </a:r>
          </a:p>
          <a:p>
            <a:r>
              <a:rPr lang="en-US" altLang="zh-CN"/>
              <a:t>traffic_boundary (traffic_cone, barrier)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58897A-9292-4770-9CD5-407DBD30CF5B}"/>
              </a:ext>
            </a:extLst>
          </p:cNvPr>
          <p:cNvSpPr txBox="1"/>
          <p:nvPr/>
        </p:nvSpPr>
        <p:spPr>
          <a:xfrm>
            <a:off x="257452" y="905523"/>
            <a:ext cx="4818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Fusion; with 2D aug &amp; class_weights; epoch_36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48798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FFE2088-541B-4394-AC9E-A3E138C40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2424"/>
            <a:ext cx="7580952" cy="27619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B36D7DF-5156-43D2-B5E8-74FEB77F5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668" y="4483225"/>
            <a:ext cx="7421674" cy="17519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76134F-100E-4992-91AF-C1EDB8A04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051" y="1665281"/>
            <a:ext cx="4438095" cy="1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89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A3E649D-DA87-46E8-9859-1C8608A7365F}"/>
              </a:ext>
            </a:extLst>
          </p:cNvPr>
          <p:cNvSpPr txBox="1"/>
          <p:nvPr/>
        </p:nvSpPr>
        <p:spPr>
          <a:xfrm>
            <a:off x="363985" y="381739"/>
            <a:ext cx="1124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Trash</a:t>
            </a:r>
          </a:p>
        </p:txBody>
      </p:sp>
    </p:spTree>
    <p:extLst>
      <p:ext uri="{BB962C8B-B14F-4D97-AF65-F5344CB8AC3E}">
        <p14:creationId xmlns:p14="http://schemas.microsoft.com/office/powerpoint/2010/main" val="38775799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9816232-F543-4B7F-AC4F-8663EC834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8763"/>
            <a:ext cx="7847619" cy="27333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7C958C-BCF5-4D1C-844D-C2FB2410C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442" y="4758677"/>
            <a:ext cx="8561033" cy="15792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3F651B3-C3D7-4B9E-B11B-33732D650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559" y="1426381"/>
            <a:ext cx="4380952" cy="1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2187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491BA89-5219-46DB-855D-FBD30D4F3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7606"/>
            <a:ext cx="12192000" cy="300889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302B53A-3E31-48E5-BCB8-647FDE721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715" y="4778388"/>
            <a:ext cx="7930718" cy="18804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D39DFB-63CA-43FC-843A-9837584B7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904" y="1848243"/>
            <a:ext cx="4380952" cy="1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28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C0CA41D-117A-48CD-A63F-E6CC877C7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864"/>
            <a:ext cx="12192000" cy="31516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4FCC3E3-4C34-4EB0-B532-83D642816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54" y="3260617"/>
            <a:ext cx="13357817" cy="310271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69F4373-DD39-4122-B0C5-38F812E40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107" y="1289188"/>
            <a:ext cx="4619048" cy="1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490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930EDD20-5E5E-4890-824C-9F565B57CEB7}"/>
              </a:ext>
            </a:extLst>
          </p:cNvPr>
          <p:cNvGraphicFramePr>
            <a:graphicFrameLocks noGrp="1"/>
          </p:cNvGraphicFramePr>
          <p:nvPr/>
        </p:nvGraphicFramePr>
        <p:xfrm>
          <a:off x="257452" y="1784986"/>
          <a:ext cx="7723574" cy="233425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01146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420960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686950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411159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303359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573897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411557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46991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57.04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49.62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461638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53.56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45.55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286148"/>
                  </a:ext>
                </a:extLst>
              </a:tr>
              <a:tr h="417251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2D+3D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62.49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52.99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989004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9F7D5048-0AC4-4F0D-AD32-3EAA774BFCC9}"/>
              </a:ext>
            </a:extLst>
          </p:cNvPr>
          <p:cNvSpPr txBox="1"/>
          <p:nvPr/>
        </p:nvSpPr>
        <p:spPr>
          <a:xfrm>
            <a:off x="257452" y="4776186"/>
            <a:ext cx="52277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4 classes + background</a:t>
            </a:r>
          </a:p>
          <a:p>
            <a:r>
              <a:rPr lang="en-US" altLang="zh-CN"/>
              <a:t>vehicle (car, truck, bus, trailer, construction_vehicle)</a:t>
            </a:r>
          </a:p>
          <a:p>
            <a:r>
              <a:rPr lang="en-US" altLang="zh-CN"/>
              <a:t>pedestrian,</a:t>
            </a:r>
          </a:p>
          <a:p>
            <a:r>
              <a:rPr lang="en-US" altLang="zh-CN"/>
              <a:t>bike (motorcycle, bicycle), </a:t>
            </a:r>
          </a:p>
          <a:p>
            <a:r>
              <a:rPr lang="en-US" altLang="zh-CN"/>
              <a:t>traffic_boundary (traffic_cone, barrier)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58897A-9292-4770-9CD5-407DBD30CF5B}"/>
              </a:ext>
            </a:extLst>
          </p:cNvPr>
          <p:cNvSpPr txBox="1"/>
          <p:nvPr/>
        </p:nvSpPr>
        <p:spPr>
          <a:xfrm>
            <a:off x="257452" y="256183"/>
            <a:ext cx="51571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xMuda: xmuda, KL divergence</a:t>
            </a:r>
          </a:p>
          <a:p>
            <a:r>
              <a:rPr lang="en-US" altLang="zh-CN"/>
              <a:t>Differences: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test target with best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num_points(cone vs triangle(rectangle &amp; cone))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5871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37345EB-12A4-4C1B-8401-249413A92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38095" cy="20380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4D1A1D2-9B3D-413C-8A1C-A438C9D73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8095"/>
            <a:ext cx="7695238" cy="20380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B31AD3-1F31-4569-AEB0-F9ED5D0E6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76190"/>
            <a:ext cx="12192000" cy="236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126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F676E86-6831-4E8C-B5B6-D14F43099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80551"/>
            <a:ext cx="12192000" cy="24034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2ABFFBA-59BA-4169-9128-DED18055A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6591"/>
            <a:ext cx="7666667" cy="202857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A704FB6-20F3-47D7-B28B-03B20B80CD2D}"/>
              </a:ext>
            </a:extLst>
          </p:cNvPr>
          <p:cNvSpPr txBox="1"/>
          <p:nvPr/>
        </p:nvSpPr>
        <p:spPr>
          <a:xfrm>
            <a:off x="9321553" y="1109709"/>
            <a:ext cx="1266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Best val:</a:t>
            </a:r>
          </a:p>
          <a:p>
            <a:r>
              <a:rPr lang="en-US" altLang="zh-CN"/>
              <a:t>2d_035000</a:t>
            </a:r>
          </a:p>
          <a:p>
            <a:r>
              <a:rPr lang="en-US" altLang="zh-CN"/>
              <a:t>3d_095000</a:t>
            </a:r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91F3CBA-A514-4078-A878-8D3CF7F5C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51980"/>
            <a:ext cx="7676190" cy="2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723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930EDD20-5E5E-4890-824C-9F565B57CEB7}"/>
              </a:ext>
            </a:extLst>
          </p:cNvPr>
          <p:cNvGraphicFramePr>
            <a:graphicFrameLocks noGrp="1"/>
          </p:cNvGraphicFramePr>
          <p:nvPr/>
        </p:nvGraphicFramePr>
        <p:xfrm>
          <a:off x="257452" y="1784986"/>
          <a:ext cx="7723574" cy="233425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01146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420960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686950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411159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303359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573897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411557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46991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66.03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54.03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70.27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38.81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461638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55.03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48.41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60.51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43.75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286148"/>
                  </a:ext>
                </a:extLst>
              </a:tr>
              <a:tr h="417251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2D+3D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69.12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62.10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75.56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48.63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989004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9F7D5048-0AC4-4F0D-AD32-3EAA774BFCC9}"/>
              </a:ext>
            </a:extLst>
          </p:cNvPr>
          <p:cNvSpPr txBox="1"/>
          <p:nvPr/>
        </p:nvSpPr>
        <p:spPr>
          <a:xfrm>
            <a:off x="257452" y="4776186"/>
            <a:ext cx="52277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4 classes + background</a:t>
            </a:r>
          </a:p>
          <a:p>
            <a:r>
              <a:rPr lang="en-US" altLang="zh-CN"/>
              <a:t>vehicle (car, truck, bus, trailer, construction_vehicle)</a:t>
            </a:r>
          </a:p>
          <a:p>
            <a:r>
              <a:rPr lang="en-US" altLang="zh-CN"/>
              <a:t>pedestrian,</a:t>
            </a:r>
          </a:p>
          <a:p>
            <a:r>
              <a:rPr lang="en-US" altLang="zh-CN"/>
              <a:t>bike (motorcycle, bicycle), </a:t>
            </a:r>
          </a:p>
          <a:p>
            <a:r>
              <a:rPr lang="en-US" altLang="zh-CN"/>
              <a:t>traffic_boundary (traffic_cone, barrier)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58897A-9292-4770-9CD5-407DBD30CF5B}"/>
              </a:ext>
            </a:extLst>
          </p:cNvPr>
          <p:cNvSpPr txBox="1"/>
          <p:nvPr/>
        </p:nvSpPr>
        <p:spPr>
          <a:xfrm>
            <a:off x="257452" y="30660"/>
            <a:ext cx="515718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xMuda: baseline, without KL divergence</a:t>
            </a:r>
          </a:p>
          <a:p>
            <a:r>
              <a:rPr lang="en-US" altLang="zh-CN"/>
              <a:t>Differences: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2D aug &amp; class_weights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test target with best target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test source with last checkpoint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num_points(cone vs triangle(rectangle &amp; cone))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91549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180F1CE-7C47-4632-8B1B-45B231FB2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3492"/>
            <a:ext cx="7800000" cy="20190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84B68FE-DCCC-46C3-91C7-5B1B41946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62540"/>
            <a:ext cx="7733333" cy="203809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241FD8B-6D9A-4D37-AD1E-8D677DB38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00635"/>
            <a:ext cx="12192000" cy="235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991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C05DF6D-D6B1-43EA-AF5A-7D3CE4EDE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56" y="0"/>
            <a:ext cx="117286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964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AF85F7D-2924-4794-823B-42754995A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5570"/>
            <a:ext cx="8285714" cy="20476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893FA21-86A1-4077-8001-0D6C692D1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93189"/>
            <a:ext cx="7714286" cy="20285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D389F40-BE77-4FE3-92CF-532BC6BA8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21760"/>
            <a:ext cx="12192000" cy="237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320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2">
            <a:extLst>
              <a:ext uri="{FF2B5EF4-FFF2-40B4-BE49-F238E27FC236}">
                <a16:creationId xmlns:a16="http://schemas.microsoft.com/office/drawing/2014/main" id="{3922645A-C1A9-46FE-B2F4-AB44DA04FE68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5992427" cy="254951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49406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692810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524463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425748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</a:tblGrid>
              <a:tr h="358377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Multi-modal Multi-Task fusion(Usa-sng)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830908"/>
                  </a:ext>
                </a:extLst>
              </a:tr>
              <a:tr h="358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Fusion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Multi-Task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Semseg(mIoU)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 Det(mAP)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4345180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50.80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33.22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53.03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60.69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51.29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3988594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B71F5AEB-8850-4CFC-8B6D-94AA73D4F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109"/>
            <a:ext cx="12192000" cy="311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122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42A7501-011D-4EAD-9DE6-5180E65F8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164"/>
            <a:ext cx="12192000" cy="629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284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930EDD20-5E5E-4890-824C-9F565B57CEB7}"/>
              </a:ext>
            </a:extLst>
          </p:cNvPr>
          <p:cNvGraphicFramePr>
            <a:graphicFrameLocks noGrp="1"/>
          </p:cNvGraphicFramePr>
          <p:nvPr/>
        </p:nvGraphicFramePr>
        <p:xfrm>
          <a:off x="257452" y="1802741"/>
          <a:ext cx="8593581" cy="244704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01594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596713">
                  <a:extLst>
                    <a:ext uri="{9D8B030D-6E8A-4147-A177-3AD203B41FA5}">
                      <a16:colId xmlns:a16="http://schemas.microsoft.com/office/drawing/2014/main" val="2198613570"/>
                    </a:ext>
                  </a:extLst>
                </a:gridCol>
                <a:gridCol w="1100831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935332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278384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180727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Nuscenes train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400232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Nuscenes val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Segmetation</a:t>
                      </a:r>
                    </a:p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(overall_IoU)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66.62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61.36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31.64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67.01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27.79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64.01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66.25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33.21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63.43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43.51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9F7D5048-0AC4-4F0D-AD32-3EAA774BFCC9}"/>
              </a:ext>
            </a:extLst>
          </p:cNvPr>
          <p:cNvSpPr txBox="1"/>
          <p:nvPr/>
        </p:nvSpPr>
        <p:spPr>
          <a:xfrm>
            <a:off x="257452" y="4927107"/>
            <a:ext cx="52277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4 classes + background</a:t>
            </a:r>
          </a:p>
          <a:p>
            <a:r>
              <a:rPr lang="en-US" altLang="zh-CN"/>
              <a:t>vehicle (car, truck, bus, trailer, construction_vehicle)</a:t>
            </a:r>
          </a:p>
          <a:p>
            <a:r>
              <a:rPr lang="en-US" altLang="zh-CN"/>
              <a:t>pedestrian,</a:t>
            </a:r>
          </a:p>
          <a:p>
            <a:r>
              <a:rPr lang="en-US" altLang="zh-CN"/>
              <a:t>bike (motorcycle, bicycle), </a:t>
            </a:r>
          </a:p>
          <a:p>
            <a:r>
              <a:rPr lang="en-US" altLang="zh-CN"/>
              <a:t>traffic_boundary (traffic_cone, barrier)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58897A-9292-4770-9CD5-407DBD30CF5B}"/>
              </a:ext>
            </a:extLst>
          </p:cNvPr>
          <p:cNvSpPr txBox="1"/>
          <p:nvPr/>
        </p:nvSpPr>
        <p:spPr>
          <a:xfrm>
            <a:off x="257452" y="905523"/>
            <a:ext cx="4312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Separate; without 2D aug &amp; class_weights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2615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051635D-E896-43F9-B6B9-B063EFB15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756"/>
            <a:ext cx="12192000" cy="30433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4AB15D2-B061-461E-9254-FBF51C59B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77" y="3733752"/>
            <a:ext cx="8197460" cy="24721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DDEEA6A-4440-4EC8-A76E-CD3529133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95756"/>
            <a:ext cx="4619048" cy="1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253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D3CCE06-512F-4E87-B2A2-7C336E0D9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6" y="544309"/>
            <a:ext cx="12192000" cy="297433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A0D7F49-B124-41B1-9EFE-251599E88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066" y="683976"/>
            <a:ext cx="4438095" cy="18857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8EFD234-366B-4759-8E89-128FCAD76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893" y="3999350"/>
            <a:ext cx="8575766" cy="224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638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7552BC8-DC40-40A0-AD0F-87CC966D5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0845"/>
            <a:ext cx="12192000" cy="30064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E917435-F04D-4BA9-83C8-42154B1AD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556" y="4696118"/>
            <a:ext cx="8161633" cy="21618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D922CE3-9762-49E3-B55B-A3007F384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8315" y="1505190"/>
            <a:ext cx="4495238" cy="19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515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DE68752-8E6C-4AEB-AE87-30B719872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81" y="1552809"/>
            <a:ext cx="6476190" cy="2771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AEED597-4926-4127-926E-5B3C0A542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644" y="1912325"/>
            <a:ext cx="4457143" cy="1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6061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84728CA-132C-4AAE-9934-8FB84181C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59" y="1776955"/>
            <a:ext cx="7266667" cy="2771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6BA7723-F1A8-4D3E-AC7B-A2D0802F9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956" y="1776955"/>
            <a:ext cx="4438095" cy="1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630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930EDD20-5E5E-4890-824C-9F565B57CEB7}"/>
              </a:ext>
            </a:extLst>
          </p:cNvPr>
          <p:cNvGraphicFramePr>
            <a:graphicFrameLocks noGrp="1"/>
          </p:cNvGraphicFramePr>
          <p:nvPr/>
        </p:nvGraphicFramePr>
        <p:xfrm>
          <a:off x="257452" y="1802741"/>
          <a:ext cx="8593581" cy="284232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01594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596713">
                  <a:extLst>
                    <a:ext uri="{9D8B030D-6E8A-4147-A177-3AD203B41FA5}">
                      <a16:colId xmlns:a16="http://schemas.microsoft.com/office/drawing/2014/main" val="2198613570"/>
                    </a:ext>
                  </a:extLst>
                </a:gridCol>
                <a:gridCol w="1100831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935332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278384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180727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Nuscenes train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400232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Nuscenes val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Segmetation</a:t>
                      </a:r>
                    </a:p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(overall_IoU)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73.82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67.16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50.78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73.96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36.27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72.15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71.12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46.60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71.79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49.25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  <a:tr h="395284"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172624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9F7D5048-0AC4-4F0D-AD32-3EAA774BFCC9}"/>
              </a:ext>
            </a:extLst>
          </p:cNvPr>
          <p:cNvSpPr txBox="1"/>
          <p:nvPr/>
        </p:nvSpPr>
        <p:spPr>
          <a:xfrm>
            <a:off x="257452" y="4864962"/>
            <a:ext cx="52277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4 classes + background</a:t>
            </a:r>
          </a:p>
          <a:p>
            <a:r>
              <a:rPr lang="en-US" altLang="zh-CN"/>
              <a:t>vehicle (car, truck, bus, trailer, construction_vehicle)</a:t>
            </a:r>
          </a:p>
          <a:p>
            <a:r>
              <a:rPr lang="en-US" altLang="zh-CN"/>
              <a:t>pedestrian,</a:t>
            </a:r>
          </a:p>
          <a:p>
            <a:r>
              <a:rPr lang="en-US" altLang="zh-CN"/>
              <a:t>bike (motorcycle, bicycle), </a:t>
            </a:r>
          </a:p>
          <a:p>
            <a:r>
              <a:rPr lang="en-US" altLang="zh-CN"/>
              <a:t>traffic_boundary (traffic_cone, barrier)</a:t>
            </a:r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E5CA5AF-82CC-4A9E-BDC1-8FBC29BFCA5A}"/>
              </a:ext>
            </a:extLst>
          </p:cNvPr>
          <p:cNvSpPr txBox="1"/>
          <p:nvPr/>
        </p:nvSpPr>
        <p:spPr>
          <a:xfrm>
            <a:off x="7695583" y="5403801"/>
            <a:ext cx="3996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Todo: Without fusion</a:t>
            </a:r>
          </a:p>
          <a:p>
            <a:r>
              <a:rPr lang="en-US" altLang="zh-CN"/>
              <a:t>Xmuda: new seg label(baseline, KL div)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9C3DC62-F52F-4276-8496-9A5EFA261672}"/>
              </a:ext>
            </a:extLst>
          </p:cNvPr>
          <p:cNvSpPr txBox="1"/>
          <p:nvPr/>
        </p:nvSpPr>
        <p:spPr>
          <a:xfrm>
            <a:off x="257452" y="949910"/>
            <a:ext cx="408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Fusion, without 2D aug &amp; class_weights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4948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2EBEDF5-6A7D-47A8-91AB-CCB9179A0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9479"/>
            <a:ext cx="12192000" cy="29790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19A280F-5299-415D-888B-BC58CF3D4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24386"/>
            <a:ext cx="43815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9105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157E86C-CE4F-4A41-8C66-083D1A219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3860"/>
            <a:ext cx="12192000" cy="32302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09B5EF8-7D5E-4D83-BE47-1840AB2DD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799" y="1954890"/>
            <a:ext cx="46101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782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3FF0CC7-DE82-4C81-9F0D-F52151801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669" y="76070"/>
            <a:ext cx="4447119" cy="34332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0702640-846D-4A7B-8CEC-E68FEEB4B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696" y="3436696"/>
            <a:ext cx="4457092" cy="342557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E3F8752-9A28-47AE-B8D6-5680FB176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4441696" cy="343326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3473B53-CE08-47F6-AD72-1CCCF3159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03" y="9243"/>
            <a:ext cx="4320091" cy="341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380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DE0A756-C7FF-42F6-8F6C-62B9285B5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6948"/>
            <a:ext cx="12192000" cy="306410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191BDE3-642E-4B3C-93FB-60A40298B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6320" y="2124982"/>
            <a:ext cx="4590476" cy="1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156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0C01081-671A-4D7C-8DEB-E0407EAB9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6711"/>
            <a:ext cx="6361905" cy="27619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80766C4-5BA3-4DEE-B849-F7A5AA7B3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905" y="1577531"/>
            <a:ext cx="4561905" cy="1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954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D2F633B-95BD-4026-83B3-EF453E1FE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8861"/>
            <a:ext cx="12192000" cy="30802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8AECF9A-2EF2-4F3A-B5C2-DB952D8F8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22" y="2031443"/>
            <a:ext cx="4638095" cy="1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7198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50AFE8F-B9D9-412E-B216-E0445BB73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5196"/>
            <a:ext cx="12192000" cy="29676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E0FC92B-DB84-46D2-9BEE-5656A7996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448" y="2094879"/>
            <a:ext cx="4447619" cy="1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120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930EDD20-5E5E-4890-824C-9F565B57CEB7}"/>
              </a:ext>
            </a:extLst>
          </p:cNvPr>
          <p:cNvGraphicFramePr>
            <a:graphicFrameLocks noGrp="1"/>
          </p:cNvGraphicFramePr>
          <p:nvPr/>
        </p:nvGraphicFramePr>
        <p:xfrm>
          <a:off x="257452" y="835075"/>
          <a:ext cx="10511158" cy="284232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01594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596713">
                  <a:extLst>
                    <a:ext uri="{9D8B030D-6E8A-4147-A177-3AD203B41FA5}">
                      <a16:colId xmlns:a16="http://schemas.microsoft.com/office/drawing/2014/main" val="2198613570"/>
                    </a:ext>
                  </a:extLst>
                </a:gridCol>
                <a:gridCol w="1917577">
                  <a:extLst>
                    <a:ext uri="{9D8B030D-6E8A-4147-A177-3AD203B41FA5}">
                      <a16:colId xmlns:a16="http://schemas.microsoft.com/office/drawing/2014/main" val="507095685"/>
                    </a:ext>
                  </a:extLst>
                </a:gridCol>
                <a:gridCol w="1100831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935332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278384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180727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Nuscenes train(fusion)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Nuscenes train(No fusion)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train_usa(fusion)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train_day(fusion)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400232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Nuscenes val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Nuscenes val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Segmetation</a:t>
                      </a:r>
                    </a:p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(overall_IoU)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60.8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54.4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54.7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33.1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61.2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17.7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54.7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47.1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52.8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29.3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54.0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20.0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  <a:tr h="395284"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172624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9F7D5048-0AC4-4F0D-AD32-3EAA774BFCC9}"/>
              </a:ext>
            </a:extLst>
          </p:cNvPr>
          <p:cNvSpPr txBox="1"/>
          <p:nvPr/>
        </p:nvSpPr>
        <p:spPr>
          <a:xfrm>
            <a:off x="257452" y="177553"/>
            <a:ext cx="5891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10 classes + background; without 2D aug &amp; class_weights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0317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F521F59-00A2-4889-9A6F-BA4A7E349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18" y="72594"/>
            <a:ext cx="6057900" cy="36766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C761439-681D-40D7-AEA3-77CBEA937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5" y="72594"/>
            <a:ext cx="6140685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A445BB7-2D2D-43CB-86B0-1AB5D39EB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119" y="72594"/>
            <a:ext cx="5076825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BEDCD98-0DA3-4EC0-AD5E-38311BDFE696}"/>
              </a:ext>
            </a:extLst>
          </p:cNvPr>
          <p:cNvSpPr txBox="1"/>
          <p:nvPr/>
        </p:nvSpPr>
        <p:spPr>
          <a:xfrm>
            <a:off x="1784412" y="3861786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single lidar detection</a:t>
            </a:r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B8842E5-594A-4F10-821B-DE862FAD57F2}"/>
              </a:ext>
            </a:extLst>
          </p:cNvPr>
          <p:cNvSpPr txBox="1"/>
          <p:nvPr/>
        </p:nvSpPr>
        <p:spPr>
          <a:xfrm>
            <a:off x="7955032" y="3244334"/>
            <a:ext cx="2622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single img segmentation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8718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E5DC82C-A358-4DBA-B271-F12D7CC28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83" y="178540"/>
            <a:ext cx="6142857" cy="39619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99EB7C9-B933-498D-B48A-029F98F04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814" y="609952"/>
            <a:ext cx="4828571" cy="281904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648A8C1-2AE0-412D-B3D3-1E211DE0E4B6}"/>
              </a:ext>
            </a:extLst>
          </p:cNvPr>
          <p:cNvSpPr txBox="1"/>
          <p:nvPr/>
        </p:nvSpPr>
        <p:spPr>
          <a:xfrm>
            <a:off x="6508025" y="3497802"/>
            <a:ext cx="4825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Img_seg_head after fusion: 68, 34, num_classes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1845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5A60EDB-F40E-4738-AC1C-4D904D9C2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77" y="199049"/>
            <a:ext cx="6104762" cy="36190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0508AF-61F7-4EFF-BF7C-A8AD0E579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426" y="594287"/>
            <a:ext cx="4942857" cy="28285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9F64DAA-C5D6-4D55-BFFE-CD2636D2BA1B}"/>
              </a:ext>
            </a:extLst>
          </p:cNvPr>
          <p:cNvSpPr txBox="1"/>
          <p:nvPr/>
        </p:nvSpPr>
        <p:spPr>
          <a:xfrm>
            <a:off x="1127464" y="4012707"/>
            <a:ext cx="5965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old validation: </a:t>
            </a:r>
            <a:r>
              <a:rPr lang="zh-CN" altLang="en-US"/>
              <a:t>为什么缺了一个</a:t>
            </a:r>
            <a:r>
              <a:rPr lang="en-US" altLang="zh-CN"/>
              <a:t>barrier(0.538</a:t>
            </a:r>
            <a:r>
              <a:rPr lang="zh-CN" altLang="en-US"/>
              <a:t>那个倒是没缺</a:t>
            </a:r>
            <a:r>
              <a:rPr lang="en-US" altLang="zh-CN"/>
              <a:t>)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8554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A0DC51B-8A11-4B98-B316-AC3B3C800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06706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F433202-578C-4F64-BE27-A57AF07B2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4353"/>
            <a:ext cx="4885714" cy="293333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2804706-7EA4-4F62-89A5-07BBF9D4C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87" y="4358011"/>
            <a:ext cx="524827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0921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2ED7CB-D3F7-4BB8-AFF1-506DEC6A4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414"/>
            <a:ext cx="12192000" cy="399647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711E264-C5C2-4520-9ADD-FDDB2FA90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275" y="-6658"/>
            <a:ext cx="5238095" cy="2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93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32662C6-490D-4716-91F4-60CE9722D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696" y="2634257"/>
            <a:ext cx="4530668" cy="349222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79989BB-ADFC-42F5-8D55-90B1884AA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93218"/>
            <a:ext cx="4441696" cy="343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4518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0E453BE-8E54-4835-90B3-94FB7686B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0333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B725D3D-A037-47E7-9D83-633241603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36427"/>
            <a:ext cx="4923809" cy="2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6440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8142D59-1103-49C7-81A2-E5DCA61C3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28"/>
            <a:ext cx="12192000" cy="40578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77CEB8-47DF-4550-807F-36A7A3BCF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659" y="239235"/>
            <a:ext cx="5162550" cy="29527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9CE6133-7BDB-43FA-A77D-F77F80F45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10" y="4250109"/>
            <a:ext cx="53149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22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3E36865-3055-49AB-995F-28F3FB049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2846"/>
            <a:ext cx="12192000" cy="399044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E331B64-348E-4EEE-972B-96B58DD53D82}"/>
              </a:ext>
            </a:extLst>
          </p:cNvPr>
          <p:cNvSpPr txBox="1"/>
          <p:nvPr/>
        </p:nvSpPr>
        <p:spPr>
          <a:xfrm>
            <a:off x="514905" y="43514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train_usa, test_usa</a:t>
            </a:r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E3AEC40-0A8E-45B2-8708-C313BE0A0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20751"/>
            <a:ext cx="4723809" cy="2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721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14FCBE3-2E07-48BA-9919-CEFC22578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3862"/>
            <a:ext cx="12192000" cy="39902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5EBD38D-D6C7-4D62-ABA6-E81892A7D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121" y="1433862"/>
            <a:ext cx="4714286" cy="294285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27071E9-8A71-41B5-AE4A-F6A3C4C5D3D0}"/>
              </a:ext>
            </a:extLst>
          </p:cNvPr>
          <p:cNvSpPr txBox="1"/>
          <p:nvPr/>
        </p:nvSpPr>
        <p:spPr>
          <a:xfrm>
            <a:off x="514905" y="43514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train_usa, test_singapore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4241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1FA7942-F1E5-47BE-89DB-BD4E0BC5E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7096"/>
            <a:ext cx="12192000" cy="414380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815EB6D-66CD-4C59-9EBF-8280D71E285D}"/>
              </a:ext>
            </a:extLst>
          </p:cNvPr>
          <p:cNvSpPr txBox="1"/>
          <p:nvPr/>
        </p:nvSpPr>
        <p:spPr>
          <a:xfrm>
            <a:off x="514905" y="43514"/>
            <a:ext cx="200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train_day, test_day</a:t>
            </a:r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96F280A-D6D2-4996-830D-1257EDB8F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303" y="1458943"/>
            <a:ext cx="488632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7812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4447E5E-A891-406A-B2C1-FA53195E7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3861"/>
            <a:ext cx="12192000" cy="39902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EDD981-8C60-4EB3-BB6C-71148BB0C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33861"/>
            <a:ext cx="4800600" cy="29718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1BA48E2-8507-465E-A267-B830B8C2A13C}"/>
              </a:ext>
            </a:extLst>
          </p:cNvPr>
          <p:cNvSpPr txBox="1"/>
          <p:nvPr/>
        </p:nvSpPr>
        <p:spPr>
          <a:xfrm>
            <a:off x="514905" y="43514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train_day, test_night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607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BCA058E-8950-44FA-84F7-5396BFC1BE11}"/>
              </a:ext>
            </a:extLst>
          </p:cNvPr>
          <p:cNvSpPr txBox="1"/>
          <p:nvPr/>
        </p:nvSpPr>
        <p:spPr>
          <a:xfrm>
            <a:off x="390618" y="310718"/>
            <a:ext cx="2440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Old network structures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212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平行四边形 70">
            <a:extLst>
              <a:ext uri="{FF2B5EF4-FFF2-40B4-BE49-F238E27FC236}">
                <a16:creationId xmlns:a16="http://schemas.microsoft.com/office/drawing/2014/main" id="{F8A503E8-2C25-4996-896D-EBBAF7F5B3A1}"/>
              </a:ext>
            </a:extLst>
          </p:cNvPr>
          <p:cNvSpPr/>
          <p:nvPr/>
        </p:nvSpPr>
        <p:spPr>
          <a:xfrm>
            <a:off x="3418864" y="5771557"/>
            <a:ext cx="1385071" cy="402882"/>
          </a:xfrm>
          <a:prstGeom prst="parallelogram">
            <a:avLst>
              <a:gd name="adj" fmla="val 10402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立方体 5">
            <a:extLst>
              <a:ext uri="{FF2B5EF4-FFF2-40B4-BE49-F238E27FC236}">
                <a16:creationId xmlns:a16="http://schemas.microsoft.com/office/drawing/2014/main" id="{E6E6BCFC-799C-44E6-9979-EDEEAAF87C0E}"/>
              </a:ext>
            </a:extLst>
          </p:cNvPr>
          <p:cNvSpPr/>
          <p:nvPr/>
        </p:nvSpPr>
        <p:spPr>
          <a:xfrm>
            <a:off x="5051394" y="545572"/>
            <a:ext cx="883550" cy="2235358"/>
          </a:xfrm>
          <a:prstGeom prst="cube">
            <a:avLst>
              <a:gd name="adj" fmla="val 594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立方体 7">
            <a:extLst>
              <a:ext uri="{FF2B5EF4-FFF2-40B4-BE49-F238E27FC236}">
                <a16:creationId xmlns:a16="http://schemas.microsoft.com/office/drawing/2014/main" id="{E24A41C9-F624-42E3-93F8-654266C83E80}"/>
              </a:ext>
            </a:extLst>
          </p:cNvPr>
          <p:cNvSpPr/>
          <p:nvPr/>
        </p:nvSpPr>
        <p:spPr>
          <a:xfrm>
            <a:off x="5457684" y="918078"/>
            <a:ext cx="883550" cy="1482675"/>
          </a:xfrm>
          <a:prstGeom prst="cube">
            <a:avLst>
              <a:gd name="adj" fmla="val 455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>
            <a:extLst>
              <a:ext uri="{FF2B5EF4-FFF2-40B4-BE49-F238E27FC236}">
                <a16:creationId xmlns:a16="http://schemas.microsoft.com/office/drawing/2014/main" id="{45549A90-9A27-474A-948B-16603F628235}"/>
              </a:ext>
            </a:extLst>
          </p:cNvPr>
          <p:cNvSpPr/>
          <p:nvPr/>
        </p:nvSpPr>
        <p:spPr>
          <a:xfrm>
            <a:off x="6045535" y="1255720"/>
            <a:ext cx="774734" cy="936013"/>
          </a:xfrm>
          <a:prstGeom prst="cube">
            <a:avLst>
              <a:gd name="adj" fmla="val 362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E1580F1-16C8-496C-81A1-C8288822F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15" y="1191823"/>
            <a:ext cx="3152381" cy="94285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3FCBAB9-E05F-4859-8A9C-BE0DC8993ED0}"/>
              </a:ext>
            </a:extLst>
          </p:cNvPr>
          <p:cNvSpPr txBox="1"/>
          <p:nvPr/>
        </p:nvSpPr>
        <p:spPr>
          <a:xfrm>
            <a:off x="467149" y="840352"/>
            <a:ext cx="19976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denser depth image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E4855BA-6889-49B4-9743-08DCAEFE420B}"/>
              </a:ext>
            </a:extLst>
          </p:cNvPr>
          <p:cNvSpPr txBox="1"/>
          <p:nvPr/>
        </p:nvSpPr>
        <p:spPr>
          <a:xfrm>
            <a:off x="2109305" y="2147597"/>
            <a:ext cx="1244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RGB image</a:t>
            </a:r>
            <a:endParaRPr lang="zh-CN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5B41DADD-F721-40C8-9217-832CCC9D579F}"/>
              </a:ext>
            </a:extLst>
          </p:cNvPr>
          <p:cNvCxnSpPr/>
          <p:nvPr/>
        </p:nvCxnSpPr>
        <p:spPr>
          <a:xfrm>
            <a:off x="3879542" y="1659415"/>
            <a:ext cx="9676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B13191AE-FCBA-4E00-8897-6EBDA9FAEE91}"/>
              </a:ext>
            </a:extLst>
          </p:cNvPr>
          <p:cNvSpPr txBox="1"/>
          <p:nvPr/>
        </p:nvSpPr>
        <p:spPr>
          <a:xfrm>
            <a:off x="3956344" y="1288697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concat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A00215D9-A374-484A-95A1-3B7DFCA7C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23" y="4273859"/>
            <a:ext cx="2323600" cy="1417141"/>
          </a:xfrm>
          <a:prstGeom prst="rect">
            <a:avLst/>
          </a:prstGeom>
        </p:spPr>
      </p:pic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10E63673-A793-468D-AFC6-C267FDDA800D}"/>
              </a:ext>
            </a:extLst>
          </p:cNvPr>
          <p:cNvCxnSpPr>
            <a:cxnSpLocks/>
          </p:cNvCxnSpPr>
          <p:nvPr/>
        </p:nvCxnSpPr>
        <p:spPr>
          <a:xfrm>
            <a:off x="3397252" y="5028450"/>
            <a:ext cx="17119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5A9790C8-9BC6-4DBC-ADB8-8ACBD9E87ED1}"/>
              </a:ext>
            </a:extLst>
          </p:cNvPr>
          <p:cNvSpPr txBox="1"/>
          <p:nvPr/>
        </p:nvSpPr>
        <p:spPr>
          <a:xfrm>
            <a:off x="3282468" y="4415369"/>
            <a:ext cx="1974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Pointpillars:</a:t>
            </a:r>
          </a:p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Voxel feature extractor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0B7783E-DF09-44CF-A2ED-F51E5A5ABE31}"/>
              </a:ext>
            </a:extLst>
          </p:cNvPr>
          <p:cNvSpPr txBox="1"/>
          <p:nvPr/>
        </p:nvSpPr>
        <p:spPr>
          <a:xfrm>
            <a:off x="5497092" y="199347"/>
            <a:ext cx="1688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Conv2d encoder</a:t>
            </a:r>
            <a:endParaRPr lang="zh-CN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立方体 31">
            <a:extLst>
              <a:ext uri="{FF2B5EF4-FFF2-40B4-BE49-F238E27FC236}">
                <a16:creationId xmlns:a16="http://schemas.microsoft.com/office/drawing/2014/main" id="{4F6AB6DE-79FE-4F02-94A7-C05C1EC359F7}"/>
              </a:ext>
            </a:extLst>
          </p:cNvPr>
          <p:cNvSpPr/>
          <p:nvPr/>
        </p:nvSpPr>
        <p:spPr>
          <a:xfrm>
            <a:off x="8843638" y="545572"/>
            <a:ext cx="883550" cy="2235358"/>
          </a:xfrm>
          <a:prstGeom prst="cube">
            <a:avLst>
              <a:gd name="adj" fmla="val 594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6FF9E8BC-CE27-47E0-BB3E-4A8E6DE00ECA}"/>
              </a:ext>
            </a:extLst>
          </p:cNvPr>
          <p:cNvCxnSpPr>
            <a:cxnSpLocks/>
          </p:cNvCxnSpPr>
          <p:nvPr/>
        </p:nvCxnSpPr>
        <p:spPr>
          <a:xfrm>
            <a:off x="7198229" y="1723726"/>
            <a:ext cx="1312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DE1D6D9C-BE2B-4C29-A12E-5786E3A7C379}"/>
              </a:ext>
            </a:extLst>
          </p:cNvPr>
          <p:cNvSpPr txBox="1"/>
          <p:nvPr/>
        </p:nvSpPr>
        <p:spPr>
          <a:xfrm>
            <a:off x="7369327" y="1366893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decoder</a:t>
            </a:r>
            <a:endParaRPr lang="zh-CN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29DAD88-BD8B-4A81-8C20-9922071D1BA5}"/>
              </a:ext>
            </a:extLst>
          </p:cNvPr>
          <p:cNvSpPr txBox="1"/>
          <p:nvPr/>
        </p:nvSpPr>
        <p:spPr>
          <a:xfrm>
            <a:off x="9848630" y="1086443"/>
            <a:ext cx="19062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Segmentation Map</a:t>
            </a:r>
            <a:endParaRPr lang="zh-CN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B078AD5C-F953-4111-A735-261B384B0DD9}"/>
              </a:ext>
            </a:extLst>
          </p:cNvPr>
          <p:cNvGrpSpPr/>
          <p:nvPr/>
        </p:nvGrpSpPr>
        <p:grpSpPr>
          <a:xfrm>
            <a:off x="5577050" y="4077071"/>
            <a:ext cx="1165023" cy="2374381"/>
            <a:chOff x="5655246" y="3800058"/>
            <a:chExt cx="1165023" cy="2374381"/>
          </a:xfrm>
        </p:grpSpPr>
        <p:sp>
          <p:nvSpPr>
            <p:cNvPr id="41" name="立方体 40">
              <a:extLst>
                <a:ext uri="{FF2B5EF4-FFF2-40B4-BE49-F238E27FC236}">
                  <a16:creationId xmlns:a16="http://schemas.microsoft.com/office/drawing/2014/main" id="{578EB0BC-94CE-491C-845F-09BD4886E844}"/>
                </a:ext>
              </a:extLst>
            </p:cNvPr>
            <p:cNvSpPr/>
            <p:nvPr/>
          </p:nvSpPr>
          <p:spPr>
            <a:xfrm>
              <a:off x="5655246" y="3800058"/>
              <a:ext cx="1165023" cy="1995411"/>
            </a:xfrm>
            <a:prstGeom prst="cube">
              <a:avLst>
                <a:gd name="adj" fmla="val 5350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EC1CE6ED-0807-4257-951F-F3DA61A5A54D}"/>
                </a:ext>
              </a:extLst>
            </p:cNvPr>
            <p:cNvSpPr txBox="1"/>
            <p:nvPr/>
          </p:nvSpPr>
          <p:spPr>
            <a:xfrm>
              <a:off x="5773053" y="580510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5D7AB52B-D6EA-4EF3-AE2B-4DC3C8BED3A2}"/>
                </a:ext>
              </a:extLst>
            </p:cNvPr>
            <p:cNvSpPr txBox="1"/>
            <p:nvPr/>
          </p:nvSpPr>
          <p:spPr>
            <a:xfrm>
              <a:off x="5886379" y="491597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H</a:t>
              </a:r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DDD82CAE-7AE7-4290-ADDB-E853CF8E4492}"/>
                </a:ext>
              </a:extLst>
            </p:cNvPr>
            <p:cNvSpPr txBox="1"/>
            <p:nvPr/>
          </p:nvSpPr>
          <p:spPr>
            <a:xfrm>
              <a:off x="6414822" y="5411530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22EB197E-E5DD-4219-967F-FDF0F08183BE}"/>
              </a:ext>
            </a:extLst>
          </p:cNvPr>
          <p:cNvCxnSpPr>
            <a:cxnSpLocks/>
          </p:cNvCxnSpPr>
          <p:nvPr/>
        </p:nvCxnSpPr>
        <p:spPr>
          <a:xfrm>
            <a:off x="6432902" y="2569431"/>
            <a:ext cx="0" cy="1218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B950E61A-DCCF-40CB-A09C-1384C462E34E}"/>
              </a:ext>
            </a:extLst>
          </p:cNvPr>
          <p:cNvCxnSpPr>
            <a:cxnSpLocks/>
          </p:cNvCxnSpPr>
          <p:nvPr/>
        </p:nvCxnSpPr>
        <p:spPr>
          <a:xfrm flipV="1">
            <a:off x="1189608" y="2270022"/>
            <a:ext cx="1" cy="1652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13C588B4-C329-4ED8-9FA5-4C6A84146848}"/>
              </a:ext>
            </a:extLst>
          </p:cNvPr>
          <p:cNvSpPr txBox="1"/>
          <p:nvPr/>
        </p:nvSpPr>
        <p:spPr>
          <a:xfrm>
            <a:off x="1272078" y="2780930"/>
            <a:ext cx="2413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pix2pix:</a:t>
            </a:r>
          </a:p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make lidar points denser </a:t>
            </a:r>
          </a:p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by translation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D796F771-F6C7-4CB1-BFC2-343E83134A70}"/>
              </a:ext>
            </a:extLst>
          </p:cNvPr>
          <p:cNvSpPr txBox="1"/>
          <p:nvPr/>
        </p:nvSpPr>
        <p:spPr>
          <a:xfrm>
            <a:off x="733767" y="5780862"/>
            <a:ext cx="1688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Lidar point cloud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5B8DE7F6-CF13-4462-B24D-CF84EA341EC3}"/>
              </a:ext>
            </a:extLst>
          </p:cNvPr>
          <p:cNvSpPr txBox="1"/>
          <p:nvPr/>
        </p:nvSpPr>
        <p:spPr>
          <a:xfrm>
            <a:off x="6430102" y="2934232"/>
            <a:ext cx="1408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sparse fusion</a:t>
            </a:r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091F0E5F-B431-4A0D-9D18-21813C3F186B}"/>
              </a:ext>
            </a:extLst>
          </p:cNvPr>
          <p:cNvCxnSpPr>
            <a:cxnSpLocks/>
          </p:cNvCxnSpPr>
          <p:nvPr/>
        </p:nvCxnSpPr>
        <p:spPr>
          <a:xfrm>
            <a:off x="6904190" y="4828986"/>
            <a:ext cx="1245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5C72B6B5-8507-4BAB-9EA1-A395F440D22E}"/>
              </a:ext>
            </a:extLst>
          </p:cNvPr>
          <p:cNvSpPr txBox="1"/>
          <p:nvPr/>
        </p:nvSpPr>
        <p:spPr>
          <a:xfrm>
            <a:off x="6974660" y="4207787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Backbone</a:t>
            </a:r>
          </a:p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Conv2d</a:t>
            </a:r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E36AF4A4-C019-46DE-8895-A73EB26BF85C}"/>
              </a:ext>
            </a:extLst>
          </p:cNvPr>
          <p:cNvCxnSpPr>
            <a:cxnSpLocks/>
          </p:cNvCxnSpPr>
          <p:nvPr/>
        </p:nvCxnSpPr>
        <p:spPr>
          <a:xfrm>
            <a:off x="8303481" y="4828731"/>
            <a:ext cx="1245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E82AD7B1-42B7-435E-AE6F-0FAD124EB30D}"/>
              </a:ext>
            </a:extLst>
          </p:cNvPr>
          <p:cNvSpPr txBox="1"/>
          <p:nvPr/>
        </p:nvSpPr>
        <p:spPr>
          <a:xfrm>
            <a:off x="8152584" y="4413488"/>
            <a:ext cx="1529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detection head</a:t>
            </a:r>
          </a:p>
        </p:txBody>
      </p:sp>
      <p:sp>
        <p:nvSpPr>
          <p:cNvPr id="68" name="立方体 67">
            <a:extLst>
              <a:ext uri="{FF2B5EF4-FFF2-40B4-BE49-F238E27FC236}">
                <a16:creationId xmlns:a16="http://schemas.microsoft.com/office/drawing/2014/main" id="{EDA1EC5A-17C8-419B-BA12-A5242FF2EE6E}"/>
              </a:ext>
            </a:extLst>
          </p:cNvPr>
          <p:cNvSpPr/>
          <p:nvPr/>
        </p:nvSpPr>
        <p:spPr>
          <a:xfrm>
            <a:off x="10047228" y="3006035"/>
            <a:ext cx="423779" cy="1218855"/>
          </a:xfrm>
          <a:prstGeom prst="cube">
            <a:avLst>
              <a:gd name="adj" fmla="val 695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立方体 69">
            <a:extLst>
              <a:ext uri="{FF2B5EF4-FFF2-40B4-BE49-F238E27FC236}">
                <a16:creationId xmlns:a16="http://schemas.microsoft.com/office/drawing/2014/main" id="{D2D4CA2B-191A-43D2-BE58-0C9540FD111D}"/>
              </a:ext>
            </a:extLst>
          </p:cNvPr>
          <p:cNvSpPr/>
          <p:nvPr/>
        </p:nvSpPr>
        <p:spPr>
          <a:xfrm>
            <a:off x="4088532" y="5256517"/>
            <a:ext cx="232594" cy="762910"/>
          </a:xfrm>
          <a:prstGeom prst="cube">
            <a:avLst>
              <a:gd name="adj" fmla="val 3272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CD131B3C-2C02-46BE-B098-B28DA5BEB11C}"/>
              </a:ext>
            </a:extLst>
          </p:cNvPr>
          <p:cNvSpPr txBox="1"/>
          <p:nvPr/>
        </p:nvSpPr>
        <p:spPr>
          <a:xfrm>
            <a:off x="3345319" y="5750909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E46CDC41-6872-42E2-8C38-4C1DA05822BA}"/>
              </a:ext>
            </a:extLst>
          </p:cNvPr>
          <p:cNvSpPr txBox="1"/>
          <p:nvPr/>
        </p:nvSpPr>
        <p:spPr>
          <a:xfrm>
            <a:off x="3756815" y="6174439"/>
            <a:ext cx="354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立方体 76">
            <a:extLst>
              <a:ext uri="{FF2B5EF4-FFF2-40B4-BE49-F238E27FC236}">
                <a16:creationId xmlns:a16="http://schemas.microsoft.com/office/drawing/2014/main" id="{705831AA-A900-4B83-A4F4-36ED462FCD33}"/>
              </a:ext>
            </a:extLst>
          </p:cNvPr>
          <p:cNvSpPr/>
          <p:nvPr/>
        </p:nvSpPr>
        <p:spPr>
          <a:xfrm>
            <a:off x="10047228" y="4142642"/>
            <a:ext cx="423779" cy="1218855"/>
          </a:xfrm>
          <a:prstGeom prst="cube">
            <a:avLst>
              <a:gd name="adj" fmla="val 695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立方体 78">
            <a:extLst>
              <a:ext uri="{FF2B5EF4-FFF2-40B4-BE49-F238E27FC236}">
                <a16:creationId xmlns:a16="http://schemas.microsoft.com/office/drawing/2014/main" id="{FE47E66E-BAC0-4963-A42B-A751260501BA}"/>
              </a:ext>
            </a:extLst>
          </p:cNvPr>
          <p:cNvSpPr/>
          <p:nvPr/>
        </p:nvSpPr>
        <p:spPr>
          <a:xfrm>
            <a:off x="10047228" y="5263361"/>
            <a:ext cx="423779" cy="1218855"/>
          </a:xfrm>
          <a:prstGeom prst="cube">
            <a:avLst>
              <a:gd name="adj" fmla="val 695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DCA54690-DD15-4B78-8910-39071A350AF6}"/>
              </a:ext>
            </a:extLst>
          </p:cNvPr>
          <p:cNvSpPr txBox="1"/>
          <p:nvPr/>
        </p:nvSpPr>
        <p:spPr>
          <a:xfrm>
            <a:off x="10559698" y="3352962"/>
            <a:ext cx="1408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AE7BC91E-15EE-4551-A5EF-3E8F54E3B978}"/>
              </a:ext>
            </a:extLst>
          </p:cNvPr>
          <p:cNvSpPr txBox="1"/>
          <p:nvPr/>
        </p:nvSpPr>
        <p:spPr>
          <a:xfrm>
            <a:off x="10563324" y="4490387"/>
            <a:ext cx="1549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Box Regressor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02AB667A-0951-472C-9354-55C9E85AC42C}"/>
              </a:ext>
            </a:extLst>
          </p:cNvPr>
          <p:cNvSpPr txBox="1"/>
          <p:nvPr/>
        </p:nvSpPr>
        <p:spPr>
          <a:xfrm>
            <a:off x="10563324" y="5534641"/>
            <a:ext cx="1549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Direction</a:t>
            </a:r>
          </a:p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33525563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A75F245-43DA-4B8B-89FE-90F85E698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08" y="133570"/>
            <a:ext cx="8200000" cy="1847619"/>
          </a:xfrm>
          <a:prstGeom prst="rect">
            <a:avLst/>
          </a:prstGeom>
        </p:spPr>
      </p:pic>
      <p:sp>
        <p:nvSpPr>
          <p:cNvPr id="4" name="平行四边形 3">
            <a:extLst>
              <a:ext uri="{FF2B5EF4-FFF2-40B4-BE49-F238E27FC236}">
                <a16:creationId xmlns:a16="http://schemas.microsoft.com/office/drawing/2014/main" id="{EC8B9275-0F2B-4724-989C-EDE8C39B70CF}"/>
              </a:ext>
            </a:extLst>
          </p:cNvPr>
          <p:cNvSpPr/>
          <p:nvPr/>
        </p:nvSpPr>
        <p:spPr>
          <a:xfrm>
            <a:off x="2753039" y="5755232"/>
            <a:ext cx="1385071" cy="402882"/>
          </a:xfrm>
          <a:prstGeom prst="parallelogram">
            <a:avLst>
              <a:gd name="adj" fmla="val 10402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574535-B21E-4D91-9D61-7BF190B48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46" y="4251653"/>
            <a:ext cx="2069261" cy="1262022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A7A72678-3F11-4877-BD9F-98112502C651}"/>
              </a:ext>
            </a:extLst>
          </p:cNvPr>
          <p:cNvCxnSpPr>
            <a:cxnSpLocks/>
          </p:cNvCxnSpPr>
          <p:nvPr/>
        </p:nvCxnSpPr>
        <p:spPr>
          <a:xfrm>
            <a:off x="2731427" y="5012125"/>
            <a:ext cx="17119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F529416D-3458-4C6F-ADB0-3AE38EC865FF}"/>
              </a:ext>
            </a:extLst>
          </p:cNvPr>
          <p:cNvSpPr txBox="1"/>
          <p:nvPr/>
        </p:nvSpPr>
        <p:spPr>
          <a:xfrm>
            <a:off x="2616643" y="4399044"/>
            <a:ext cx="1974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Pointpillars:</a:t>
            </a:r>
          </a:p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Voxel feature extractor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立方体 8">
            <a:extLst>
              <a:ext uri="{FF2B5EF4-FFF2-40B4-BE49-F238E27FC236}">
                <a16:creationId xmlns:a16="http://schemas.microsoft.com/office/drawing/2014/main" id="{D83DAB9D-08D1-4DE4-9165-AAA21F3471A4}"/>
              </a:ext>
            </a:extLst>
          </p:cNvPr>
          <p:cNvSpPr/>
          <p:nvPr/>
        </p:nvSpPr>
        <p:spPr>
          <a:xfrm>
            <a:off x="4757341" y="4501963"/>
            <a:ext cx="1458306" cy="914324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559D921-5FDA-4900-AA2B-60324E988D62}"/>
              </a:ext>
            </a:extLst>
          </p:cNvPr>
          <p:cNvSpPr txBox="1"/>
          <p:nvPr/>
        </p:nvSpPr>
        <p:spPr>
          <a:xfrm>
            <a:off x="4675543" y="4270200"/>
            <a:ext cx="61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C=64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1FDFB19-3D28-40A3-91C8-9BA7FEFC9A21}"/>
              </a:ext>
            </a:extLst>
          </p:cNvPr>
          <p:cNvSpPr txBox="1"/>
          <p:nvPr/>
        </p:nvSpPr>
        <p:spPr>
          <a:xfrm>
            <a:off x="4689691" y="4961767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200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B813B62-C8C1-423D-BBA8-F39FF7A2A23F}"/>
              </a:ext>
            </a:extLst>
          </p:cNvPr>
          <p:cNvSpPr txBox="1"/>
          <p:nvPr/>
        </p:nvSpPr>
        <p:spPr>
          <a:xfrm>
            <a:off x="5110833" y="5430578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400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A3E5C76-3EE5-4CDE-BB0D-3DBDB7F45F8E}"/>
              </a:ext>
            </a:extLst>
          </p:cNvPr>
          <p:cNvSpPr txBox="1"/>
          <p:nvPr/>
        </p:nvSpPr>
        <p:spPr>
          <a:xfrm>
            <a:off x="653934" y="5584466"/>
            <a:ext cx="1688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Lidar point cloud</a:t>
            </a:r>
          </a:p>
        </p:txBody>
      </p:sp>
      <p:sp>
        <p:nvSpPr>
          <p:cNvPr id="15" name="立方体 14">
            <a:extLst>
              <a:ext uri="{FF2B5EF4-FFF2-40B4-BE49-F238E27FC236}">
                <a16:creationId xmlns:a16="http://schemas.microsoft.com/office/drawing/2014/main" id="{EF90B105-40D8-4746-B8ED-420FBF4AD456}"/>
              </a:ext>
            </a:extLst>
          </p:cNvPr>
          <p:cNvSpPr/>
          <p:nvPr/>
        </p:nvSpPr>
        <p:spPr>
          <a:xfrm>
            <a:off x="3431584" y="5262399"/>
            <a:ext cx="232594" cy="762910"/>
          </a:xfrm>
          <a:prstGeom prst="cube">
            <a:avLst>
              <a:gd name="adj" fmla="val 3272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FC3228C-5ABC-4D34-A359-160B3B4F9A40}"/>
              </a:ext>
            </a:extLst>
          </p:cNvPr>
          <p:cNvSpPr txBox="1"/>
          <p:nvPr/>
        </p:nvSpPr>
        <p:spPr>
          <a:xfrm>
            <a:off x="3065057" y="6121693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400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6E716D0-8C0D-4ADA-95AB-0B6647072627}"/>
              </a:ext>
            </a:extLst>
          </p:cNvPr>
          <p:cNvSpPr txBox="1"/>
          <p:nvPr/>
        </p:nvSpPr>
        <p:spPr>
          <a:xfrm>
            <a:off x="3879684" y="5842405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200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61459F3F-0BF6-49F1-B1D1-B20BFFB58D87}"/>
              </a:ext>
            </a:extLst>
          </p:cNvPr>
          <p:cNvGrpSpPr/>
          <p:nvPr/>
        </p:nvGrpSpPr>
        <p:grpSpPr>
          <a:xfrm>
            <a:off x="9966671" y="2425394"/>
            <a:ext cx="716863" cy="1693496"/>
            <a:chOff x="6594911" y="4111928"/>
            <a:chExt cx="1162271" cy="1693496"/>
          </a:xfrm>
        </p:grpSpPr>
        <p:cxnSp>
          <p:nvCxnSpPr>
            <p:cNvPr id="21" name="连接符: 肘形 20">
              <a:extLst>
                <a:ext uri="{FF2B5EF4-FFF2-40B4-BE49-F238E27FC236}">
                  <a16:creationId xmlns:a16="http://schemas.microsoft.com/office/drawing/2014/main" id="{F5EB4AAF-5A10-48C6-AC7B-74C3B44C6542}"/>
                </a:ext>
              </a:extLst>
            </p:cNvPr>
            <p:cNvCxnSpPr/>
            <p:nvPr/>
          </p:nvCxnSpPr>
          <p:spPr>
            <a:xfrm>
              <a:off x="6600739" y="4972456"/>
              <a:ext cx="1147565" cy="83296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连接符: 肘形 22">
              <a:extLst>
                <a:ext uri="{FF2B5EF4-FFF2-40B4-BE49-F238E27FC236}">
                  <a16:creationId xmlns:a16="http://schemas.microsoft.com/office/drawing/2014/main" id="{E268B331-F393-4D6F-AA7F-0059BC5737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3789" y="4111928"/>
              <a:ext cx="1153393" cy="84809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3ACB73C4-D1F7-4C89-9CFC-EA6991A3FC54}"/>
                </a:ext>
              </a:extLst>
            </p:cNvPr>
            <p:cNvCxnSpPr/>
            <p:nvPr/>
          </p:nvCxnSpPr>
          <p:spPr>
            <a:xfrm>
              <a:off x="6594911" y="4968905"/>
              <a:ext cx="11533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立方体 32">
            <a:extLst>
              <a:ext uri="{FF2B5EF4-FFF2-40B4-BE49-F238E27FC236}">
                <a16:creationId xmlns:a16="http://schemas.microsoft.com/office/drawing/2014/main" id="{06F4CF41-27EA-4B37-9D74-03DF33F38874}"/>
              </a:ext>
            </a:extLst>
          </p:cNvPr>
          <p:cNvSpPr/>
          <p:nvPr/>
        </p:nvSpPr>
        <p:spPr>
          <a:xfrm>
            <a:off x="8800229" y="2965132"/>
            <a:ext cx="1032911" cy="647611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立方体 34">
            <a:extLst>
              <a:ext uri="{FF2B5EF4-FFF2-40B4-BE49-F238E27FC236}">
                <a16:creationId xmlns:a16="http://schemas.microsoft.com/office/drawing/2014/main" id="{22CF00E8-2A2A-46F2-A6FC-637909A358B8}"/>
              </a:ext>
            </a:extLst>
          </p:cNvPr>
          <p:cNvSpPr/>
          <p:nvPr/>
        </p:nvSpPr>
        <p:spPr>
          <a:xfrm>
            <a:off x="8815922" y="3841787"/>
            <a:ext cx="759435" cy="476148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立方体 36">
            <a:extLst>
              <a:ext uri="{FF2B5EF4-FFF2-40B4-BE49-F238E27FC236}">
                <a16:creationId xmlns:a16="http://schemas.microsoft.com/office/drawing/2014/main" id="{3D3F4057-CCE4-4745-9DAB-0EE3AE8FD4E4}"/>
              </a:ext>
            </a:extLst>
          </p:cNvPr>
          <p:cNvSpPr/>
          <p:nvPr/>
        </p:nvSpPr>
        <p:spPr>
          <a:xfrm>
            <a:off x="8800229" y="4583666"/>
            <a:ext cx="540049" cy="338598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立方体 38">
            <a:extLst>
              <a:ext uri="{FF2B5EF4-FFF2-40B4-BE49-F238E27FC236}">
                <a16:creationId xmlns:a16="http://schemas.microsoft.com/office/drawing/2014/main" id="{A2703DC5-C0B1-433A-B691-9601C8C4DED1}"/>
              </a:ext>
            </a:extLst>
          </p:cNvPr>
          <p:cNvSpPr/>
          <p:nvPr/>
        </p:nvSpPr>
        <p:spPr>
          <a:xfrm>
            <a:off x="6013195" y="4768676"/>
            <a:ext cx="1032911" cy="647611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立方体 40">
            <a:extLst>
              <a:ext uri="{FF2B5EF4-FFF2-40B4-BE49-F238E27FC236}">
                <a16:creationId xmlns:a16="http://schemas.microsoft.com/office/drawing/2014/main" id="{5BEDA854-82FE-42E6-9915-69F6ABF1452F}"/>
              </a:ext>
            </a:extLst>
          </p:cNvPr>
          <p:cNvSpPr/>
          <p:nvPr/>
        </p:nvSpPr>
        <p:spPr>
          <a:xfrm>
            <a:off x="6905602" y="4940139"/>
            <a:ext cx="759435" cy="476148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立方体 42">
            <a:extLst>
              <a:ext uri="{FF2B5EF4-FFF2-40B4-BE49-F238E27FC236}">
                <a16:creationId xmlns:a16="http://schemas.microsoft.com/office/drawing/2014/main" id="{19EF483E-D36F-4B0B-9FA7-6259B6C9F9C5}"/>
              </a:ext>
            </a:extLst>
          </p:cNvPr>
          <p:cNvSpPr/>
          <p:nvPr/>
        </p:nvSpPr>
        <p:spPr>
          <a:xfrm>
            <a:off x="7564989" y="5076153"/>
            <a:ext cx="540049" cy="338598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F7F4500-9EF0-41F5-94D2-1AEA7DA0716C}"/>
              </a:ext>
            </a:extLst>
          </p:cNvPr>
          <p:cNvSpPr txBox="1"/>
          <p:nvPr/>
        </p:nvSpPr>
        <p:spPr>
          <a:xfrm>
            <a:off x="5936950" y="5034172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13DD314-358E-48AB-932B-D783E846BB37}"/>
              </a:ext>
            </a:extLst>
          </p:cNvPr>
          <p:cNvSpPr txBox="1"/>
          <p:nvPr/>
        </p:nvSpPr>
        <p:spPr>
          <a:xfrm>
            <a:off x="6224189" y="5414751"/>
            <a:ext cx="482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200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7E2AC99-6846-4CD1-AF2A-EC444D5B3D94}"/>
              </a:ext>
            </a:extLst>
          </p:cNvPr>
          <p:cNvSpPr txBox="1"/>
          <p:nvPr/>
        </p:nvSpPr>
        <p:spPr>
          <a:xfrm>
            <a:off x="7003952" y="5421464"/>
            <a:ext cx="482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0345EB3-BFE8-4B4D-A4C8-6B69B28B6AFF}"/>
              </a:ext>
            </a:extLst>
          </p:cNvPr>
          <p:cNvSpPr txBox="1"/>
          <p:nvPr/>
        </p:nvSpPr>
        <p:spPr>
          <a:xfrm>
            <a:off x="7638923" y="5414750"/>
            <a:ext cx="482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4BB80905-94FC-4BB6-94A1-456617B4A1E2}"/>
              </a:ext>
            </a:extLst>
          </p:cNvPr>
          <p:cNvSpPr txBox="1"/>
          <p:nvPr/>
        </p:nvSpPr>
        <p:spPr>
          <a:xfrm>
            <a:off x="6858329" y="5113687"/>
            <a:ext cx="482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44A13163-903F-4788-85CB-541FC4FD6070}"/>
              </a:ext>
            </a:extLst>
          </p:cNvPr>
          <p:cNvSpPr txBox="1"/>
          <p:nvPr/>
        </p:nvSpPr>
        <p:spPr>
          <a:xfrm>
            <a:off x="7523314" y="5140557"/>
            <a:ext cx="482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16E0ECB-D2BD-498A-B2BE-1DD6C6E9B14C}"/>
              </a:ext>
            </a:extLst>
          </p:cNvPr>
          <p:cNvSpPr txBox="1"/>
          <p:nvPr/>
        </p:nvSpPr>
        <p:spPr>
          <a:xfrm>
            <a:off x="122426" y="3678206"/>
            <a:ext cx="3469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point_cloud_range = [-50, 0, -5, 50, 50, 3]</a:t>
            </a:r>
          </a:p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voxel_size = [0.25, 0.25, 8]</a:t>
            </a:r>
          </a:p>
        </p:txBody>
      </p: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A223FFA2-8ABC-40D5-88A9-4EA4AFF940F8}"/>
              </a:ext>
            </a:extLst>
          </p:cNvPr>
          <p:cNvCxnSpPr>
            <a:stCxn id="39" idx="0"/>
            <a:endCxn id="33" idx="2"/>
          </p:cNvCxnSpPr>
          <p:nvPr/>
        </p:nvCxnSpPr>
        <p:spPr>
          <a:xfrm rot="5400000" flipH="1" flipV="1">
            <a:off x="6993704" y="2962152"/>
            <a:ext cx="1411105" cy="22019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连接符: 肘形 59">
            <a:extLst>
              <a:ext uri="{FF2B5EF4-FFF2-40B4-BE49-F238E27FC236}">
                <a16:creationId xmlns:a16="http://schemas.microsoft.com/office/drawing/2014/main" id="{C34A65D7-2310-4953-93FE-C509101088FD}"/>
              </a:ext>
            </a:extLst>
          </p:cNvPr>
          <p:cNvCxnSpPr>
            <a:cxnSpLocks/>
            <a:stCxn id="41" idx="0"/>
            <a:endCxn id="35" idx="2"/>
          </p:cNvCxnSpPr>
          <p:nvPr/>
        </p:nvCxnSpPr>
        <p:spPr>
          <a:xfrm rot="5400000" flipH="1" flipV="1">
            <a:off x="7670944" y="3795161"/>
            <a:ext cx="809816" cy="14801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连接符: 肘形 62">
            <a:extLst>
              <a:ext uri="{FF2B5EF4-FFF2-40B4-BE49-F238E27FC236}">
                <a16:creationId xmlns:a16="http://schemas.microsoft.com/office/drawing/2014/main" id="{0514B077-8D76-4031-8EEB-ED8EE7E32057}"/>
              </a:ext>
            </a:extLst>
          </p:cNvPr>
          <p:cNvCxnSpPr>
            <a:cxnSpLocks/>
            <a:stCxn id="43" idx="0"/>
            <a:endCxn id="37" idx="2"/>
          </p:cNvCxnSpPr>
          <p:nvPr/>
        </p:nvCxnSpPr>
        <p:spPr>
          <a:xfrm rot="5400000" flipH="1" flipV="1">
            <a:off x="8191912" y="4467837"/>
            <a:ext cx="287303" cy="9293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7DBDAA2F-24D0-4580-96D0-29D97BEF6543}"/>
              </a:ext>
            </a:extLst>
          </p:cNvPr>
          <p:cNvSpPr txBox="1"/>
          <p:nvPr/>
        </p:nvSpPr>
        <p:spPr>
          <a:xfrm>
            <a:off x="7485432" y="3030135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C=256, H, W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2404A588-95A8-4080-A912-380604AD436B}"/>
              </a:ext>
            </a:extLst>
          </p:cNvPr>
          <p:cNvSpPr txBox="1"/>
          <p:nvPr/>
        </p:nvSpPr>
        <p:spPr>
          <a:xfrm>
            <a:off x="7504085" y="3832010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C=256, H, W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10B4502B-4752-4DAA-9CD2-EFC3E2238A45}"/>
              </a:ext>
            </a:extLst>
          </p:cNvPr>
          <p:cNvSpPr txBox="1"/>
          <p:nvPr/>
        </p:nvSpPr>
        <p:spPr>
          <a:xfrm>
            <a:off x="7540044" y="4515642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C=256, H, W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立方体 72">
            <a:extLst>
              <a:ext uri="{FF2B5EF4-FFF2-40B4-BE49-F238E27FC236}">
                <a16:creationId xmlns:a16="http://schemas.microsoft.com/office/drawing/2014/main" id="{D3008BDF-BA5D-4820-BC55-6D141F8C330A}"/>
              </a:ext>
            </a:extLst>
          </p:cNvPr>
          <p:cNvSpPr/>
          <p:nvPr/>
        </p:nvSpPr>
        <p:spPr>
          <a:xfrm>
            <a:off x="10790322" y="2070968"/>
            <a:ext cx="711387" cy="722772"/>
          </a:xfrm>
          <a:prstGeom prst="cube">
            <a:avLst>
              <a:gd name="adj" fmla="val 98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CE01829B-89D6-4E40-8AF5-156D27EE2C0B}"/>
              </a:ext>
            </a:extLst>
          </p:cNvPr>
          <p:cNvSpPr txBox="1"/>
          <p:nvPr/>
        </p:nvSpPr>
        <p:spPr>
          <a:xfrm>
            <a:off x="10767283" y="2320981"/>
            <a:ext cx="1040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</a:p>
        </p:txBody>
      </p: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02593EF7-D39F-4C74-9091-EF63264ABB6F}"/>
              </a:ext>
            </a:extLst>
          </p:cNvPr>
          <p:cNvCxnSpPr>
            <a:cxnSpLocks/>
          </p:cNvCxnSpPr>
          <p:nvPr/>
        </p:nvCxnSpPr>
        <p:spPr>
          <a:xfrm flipV="1">
            <a:off x="9106138" y="4370917"/>
            <a:ext cx="0" cy="186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0A502E8F-F32E-4CAC-8004-D26AA105324D}"/>
              </a:ext>
            </a:extLst>
          </p:cNvPr>
          <p:cNvCxnSpPr>
            <a:cxnSpLocks/>
          </p:cNvCxnSpPr>
          <p:nvPr/>
        </p:nvCxnSpPr>
        <p:spPr>
          <a:xfrm flipV="1">
            <a:off x="9204517" y="3621621"/>
            <a:ext cx="0" cy="186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>
            <a:extLst>
              <a:ext uri="{FF2B5EF4-FFF2-40B4-BE49-F238E27FC236}">
                <a16:creationId xmlns:a16="http://schemas.microsoft.com/office/drawing/2014/main" id="{45A5C9F2-7587-4FC9-8ADF-208434173190}"/>
              </a:ext>
            </a:extLst>
          </p:cNvPr>
          <p:cNvSpPr txBox="1"/>
          <p:nvPr/>
        </p:nvSpPr>
        <p:spPr>
          <a:xfrm>
            <a:off x="9204517" y="3572947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upsample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36E68D97-4C06-4EF4-B580-E926AFA3D76C}"/>
              </a:ext>
            </a:extLst>
          </p:cNvPr>
          <p:cNvSpPr txBox="1"/>
          <p:nvPr/>
        </p:nvSpPr>
        <p:spPr>
          <a:xfrm>
            <a:off x="9150234" y="4296912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upsample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58FCD6E9-D93B-4B92-85B1-C21A78DE0BDB}"/>
              </a:ext>
            </a:extLst>
          </p:cNvPr>
          <p:cNvSpPr txBox="1"/>
          <p:nvPr/>
        </p:nvSpPr>
        <p:spPr>
          <a:xfrm>
            <a:off x="8889550" y="398897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⊕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36B82FE9-AC52-4E42-9ACA-462A3C4E29DD}"/>
              </a:ext>
            </a:extLst>
          </p:cNvPr>
          <p:cNvSpPr txBox="1"/>
          <p:nvPr/>
        </p:nvSpPr>
        <p:spPr>
          <a:xfrm>
            <a:off x="8975117" y="320984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⊕</a:t>
            </a:r>
          </a:p>
        </p:txBody>
      </p:sp>
      <p:sp>
        <p:nvSpPr>
          <p:cNvPr id="97" name="立方体 96">
            <a:extLst>
              <a:ext uri="{FF2B5EF4-FFF2-40B4-BE49-F238E27FC236}">
                <a16:creationId xmlns:a16="http://schemas.microsoft.com/office/drawing/2014/main" id="{1FCB77BA-8AF1-4A64-881C-A6DC4012B4D7}"/>
              </a:ext>
            </a:extLst>
          </p:cNvPr>
          <p:cNvSpPr/>
          <p:nvPr/>
        </p:nvSpPr>
        <p:spPr>
          <a:xfrm>
            <a:off x="10775205" y="2927551"/>
            <a:ext cx="711387" cy="722772"/>
          </a:xfrm>
          <a:prstGeom prst="cube">
            <a:avLst>
              <a:gd name="adj" fmla="val 98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立方体 98">
            <a:extLst>
              <a:ext uri="{FF2B5EF4-FFF2-40B4-BE49-F238E27FC236}">
                <a16:creationId xmlns:a16="http://schemas.microsoft.com/office/drawing/2014/main" id="{3DD831AA-EEB7-4219-BA83-1006924C6577}"/>
              </a:ext>
            </a:extLst>
          </p:cNvPr>
          <p:cNvSpPr/>
          <p:nvPr/>
        </p:nvSpPr>
        <p:spPr>
          <a:xfrm>
            <a:off x="10767283" y="3771914"/>
            <a:ext cx="711387" cy="722772"/>
          </a:xfrm>
          <a:prstGeom prst="cube">
            <a:avLst>
              <a:gd name="adj" fmla="val 98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10394FBA-89C3-414C-B460-6CB07A0611DD}"/>
              </a:ext>
            </a:extLst>
          </p:cNvPr>
          <p:cNvSpPr txBox="1"/>
          <p:nvPr/>
        </p:nvSpPr>
        <p:spPr>
          <a:xfrm>
            <a:off x="10723719" y="3953119"/>
            <a:ext cx="1040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Direction</a:t>
            </a:r>
          </a:p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8153E8D4-AA27-4334-86DD-39247C72A75C}"/>
              </a:ext>
            </a:extLst>
          </p:cNvPr>
          <p:cNvSpPr txBox="1"/>
          <p:nvPr/>
        </p:nvSpPr>
        <p:spPr>
          <a:xfrm>
            <a:off x="10767283" y="3098739"/>
            <a:ext cx="1040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Box Regressor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DC944D1-421A-4FBC-AB27-1B4CDB9C8DF3}"/>
              </a:ext>
            </a:extLst>
          </p:cNvPr>
          <p:cNvSpPr txBox="1"/>
          <p:nvPr/>
        </p:nvSpPr>
        <p:spPr>
          <a:xfrm>
            <a:off x="11608497" y="2241079"/>
            <a:ext cx="40799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(N, num_class* num_anchor_pre_class, H, W)</a:t>
            </a:r>
            <a:endParaRPr lang="zh-CN" altLang="en-US" sz="160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0ED6D1F7-8510-4EE2-B3DC-A6DEABB33C8B}"/>
              </a:ext>
            </a:extLst>
          </p:cNvPr>
          <p:cNvSpPr txBox="1"/>
          <p:nvPr/>
        </p:nvSpPr>
        <p:spPr>
          <a:xfrm>
            <a:off x="11612201" y="3125224"/>
            <a:ext cx="4384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(N, num_class* num_anchor_pre_class * 7, H, W)</a:t>
            </a:r>
            <a:endParaRPr lang="zh-CN" altLang="en-US" sz="160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D0C465D-2BD5-4382-981D-C2D4324A9940}"/>
              </a:ext>
            </a:extLst>
          </p:cNvPr>
          <p:cNvSpPr txBox="1"/>
          <p:nvPr/>
        </p:nvSpPr>
        <p:spPr>
          <a:xfrm>
            <a:off x="11612201" y="3946904"/>
            <a:ext cx="4384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(N, num_class* num_anchor_pre_class * 2, H, W)</a:t>
            </a:r>
            <a:endParaRPr lang="zh-CN" altLang="en-US" sz="160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CA3D3AE-8029-4034-B7BF-2C61EF63F37F}"/>
              </a:ext>
            </a:extLst>
          </p:cNvPr>
          <p:cNvSpPr/>
          <p:nvPr/>
        </p:nvSpPr>
        <p:spPr>
          <a:xfrm>
            <a:off x="11241737" y="3097966"/>
            <a:ext cx="67613" cy="1909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1556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C7CA69A-14BD-4CA1-9AD8-EA322736C457}"/>
              </a:ext>
            </a:extLst>
          </p:cNvPr>
          <p:cNvSpPr/>
          <p:nvPr/>
        </p:nvSpPr>
        <p:spPr>
          <a:xfrm>
            <a:off x="1429305" y="994299"/>
            <a:ext cx="2396971" cy="23969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9973414-8C04-458B-9B54-518BCA62368A}"/>
              </a:ext>
            </a:extLst>
          </p:cNvPr>
          <p:cNvCxnSpPr>
            <a:stCxn id="2" idx="1"/>
            <a:endCxn id="2" idx="3"/>
          </p:cNvCxnSpPr>
          <p:nvPr/>
        </p:nvCxnSpPr>
        <p:spPr>
          <a:xfrm>
            <a:off x="1429305" y="2192785"/>
            <a:ext cx="23969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739918E-D1CF-4C87-B9A9-6B8993C2D505}"/>
              </a:ext>
            </a:extLst>
          </p:cNvPr>
          <p:cNvCxnSpPr>
            <a:cxnSpLocks/>
          </p:cNvCxnSpPr>
          <p:nvPr/>
        </p:nvCxnSpPr>
        <p:spPr>
          <a:xfrm>
            <a:off x="1429305" y="532660"/>
            <a:ext cx="1171852" cy="1393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56055F6-631C-4A7D-ACA4-3536B738090E}"/>
              </a:ext>
            </a:extLst>
          </p:cNvPr>
          <p:cNvCxnSpPr>
            <a:cxnSpLocks/>
          </p:cNvCxnSpPr>
          <p:nvPr/>
        </p:nvCxnSpPr>
        <p:spPr>
          <a:xfrm flipH="1">
            <a:off x="2601157" y="532660"/>
            <a:ext cx="1225119" cy="1393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B336FAB4-8B5F-401C-892C-0448F38B9335}"/>
              </a:ext>
            </a:extLst>
          </p:cNvPr>
          <p:cNvSpPr txBox="1"/>
          <p:nvPr/>
        </p:nvSpPr>
        <p:spPr>
          <a:xfrm>
            <a:off x="2343096" y="115142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Img</a:t>
            </a:r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791BF36-4D5A-4628-BF8E-B4464405DB9F}"/>
              </a:ext>
            </a:extLst>
          </p:cNvPr>
          <p:cNvSpPr txBox="1"/>
          <p:nvPr/>
        </p:nvSpPr>
        <p:spPr>
          <a:xfrm>
            <a:off x="4483403" y="1151423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200, 400</a:t>
            </a:r>
            <a:endParaRPr lang="zh-CN" altLang="en-US"/>
          </a:p>
        </p:txBody>
      </p:sp>
      <p:sp>
        <p:nvSpPr>
          <p:cNvPr id="8" name="立方体 7">
            <a:extLst>
              <a:ext uri="{FF2B5EF4-FFF2-40B4-BE49-F238E27FC236}">
                <a16:creationId xmlns:a16="http://schemas.microsoft.com/office/drawing/2014/main" id="{68CA4ED1-A2D4-4D7C-A1B9-E2FC1119CE51}"/>
              </a:ext>
            </a:extLst>
          </p:cNvPr>
          <p:cNvSpPr/>
          <p:nvPr/>
        </p:nvSpPr>
        <p:spPr>
          <a:xfrm>
            <a:off x="5251530" y="4089136"/>
            <a:ext cx="1458306" cy="914324"/>
          </a:xfrm>
          <a:prstGeom prst="cube">
            <a:avLst>
              <a:gd name="adj" fmla="val 2119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058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16DA9B4-84CA-4A2D-8447-AA7B9B67B193}"/>
              </a:ext>
            </a:extLst>
          </p:cNvPr>
          <p:cNvSpPr txBox="1"/>
          <p:nvPr/>
        </p:nvSpPr>
        <p:spPr>
          <a:xfrm>
            <a:off x="417251" y="346229"/>
            <a:ext cx="7311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Use points inside 3D pred boxes to supervise 3D Semseg;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Doesn’t work regardless of ignore_background=True or False.</a:t>
            </a:r>
          </a:p>
        </p:txBody>
      </p:sp>
    </p:spTree>
    <p:extLst>
      <p:ext uri="{BB962C8B-B14F-4D97-AF65-F5344CB8AC3E}">
        <p14:creationId xmlns:p14="http://schemas.microsoft.com/office/powerpoint/2010/main" val="3108063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378156E-0C7F-4088-88DC-F4A8D8F01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3493"/>
            <a:ext cx="6184066" cy="139339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21BF6AA-69BB-4305-9F7A-12E4B073286E}"/>
              </a:ext>
            </a:extLst>
          </p:cNvPr>
          <p:cNvSpPr/>
          <p:nvPr/>
        </p:nvSpPr>
        <p:spPr>
          <a:xfrm>
            <a:off x="2811260" y="4194722"/>
            <a:ext cx="35510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6BADD1-2B52-45B7-BA40-847FAD3C49FC}"/>
              </a:ext>
            </a:extLst>
          </p:cNvPr>
          <p:cNvSpPr txBox="1"/>
          <p:nvPr/>
        </p:nvSpPr>
        <p:spPr>
          <a:xfrm>
            <a:off x="2658434" y="3856168"/>
            <a:ext cx="66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(N, 3)</a:t>
            </a:r>
            <a:endParaRPr lang="zh-CN" altLang="en-US" sz="160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0CDAA15A-29B1-497F-B9D5-1C08F683DF5A}"/>
              </a:ext>
            </a:extLst>
          </p:cNvPr>
          <p:cNvCxnSpPr>
            <a:cxnSpLocks/>
          </p:cNvCxnSpPr>
          <p:nvPr/>
        </p:nvCxnSpPr>
        <p:spPr>
          <a:xfrm>
            <a:off x="6560598" y="2885243"/>
            <a:ext cx="13532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26DDADD9-F42A-497E-9740-65C1C4C61453}"/>
              </a:ext>
            </a:extLst>
          </p:cNvPr>
          <p:cNvSpPr txBox="1"/>
          <p:nvPr/>
        </p:nvSpPr>
        <p:spPr>
          <a:xfrm>
            <a:off x="6560598" y="2465522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voxelization</a:t>
            </a:r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9BE43C26-F598-4DF8-AA54-B154A58C298B}"/>
              </a:ext>
            </a:extLst>
          </p:cNvPr>
          <p:cNvCxnSpPr>
            <a:cxnSpLocks/>
          </p:cNvCxnSpPr>
          <p:nvPr/>
        </p:nvCxnSpPr>
        <p:spPr>
          <a:xfrm>
            <a:off x="3645761" y="4614443"/>
            <a:ext cx="13532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EF6FABCE-3F1B-46DD-8C22-4519833A8D43}"/>
              </a:ext>
            </a:extLst>
          </p:cNvPr>
          <p:cNvSpPr txBox="1"/>
          <p:nvPr/>
        </p:nvSpPr>
        <p:spPr>
          <a:xfrm>
            <a:off x="3645761" y="4194722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voxelization</a:t>
            </a:r>
            <a:endParaRPr lang="zh-CN" altLang="en-US"/>
          </a:p>
        </p:txBody>
      </p:sp>
      <p:sp>
        <p:nvSpPr>
          <p:cNvPr id="11" name="立方体 10">
            <a:extLst>
              <a:ext uri="{FF2B5EF4-FFF2-40B4-BE49-F238E27FC236}">
                <a16:creationId xmlns:a16="http://schemas.microsoft.com/office/drawing/2014/main" id="{B56C33EE-E703-4B98-83BD-A205AAEFBC0F}"/>
              </a:ext>
            </a:extLst>
          </p:cNvPr>
          <p:cNvSpPr/>
          <p:nvPr/>
        </p:nvSpPr>
        <p:spPr>
          <a:xfrm>
            <a:off x="8192999" y="2377692"/>
            <a:ext cx="1458306" cy="914324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>
            <a:extLst>
              <a:ext uri="{FF2B5EF4-FFF2-40B4-BE49-F238E27FC236}">
                <a16:creationId xmlns:a16="http://schemas.microsoft.com/office/drawing/2014/main" id="{F2CF11AD-5235-44F0-A3A9-1FF43F89AF74}"/>
              </a:ext>
            </a:extLst>
          </p:cNvPr>
          <p:cNvSpPr/>
          <p:nvPr/>
        </p:nvSpPr>
        <p:spPr>
          <a:xfrm>
            <a:off x="5278162" y="4106892"/>
            <a:ext cx="1458306" cy="914324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5925266-3520-41A4-A715-53A80EB57786}"/>
              </a:ext>
            </a:extLst>
          </p:cNvPr>
          <p:cNvSpPr txBox="1"/>
          <p:nvPr/>
        </p:nvSpPr>
        <p:spPr>
          <a:xfrm>
            <a:off x="5430987" y="3737560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(64, H, W)</a:t>
            </a:r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F8EEB15-D187-427B-AAEF-D181DE14B6F1}"/>
              </a:ext>
            </a:extLst>
          </p:cNvPr>
          <p:cNvSpPr txBox="1"/>
          <p:nvPr/>
        </p:nvSpPr>
        <p:spPr>
          <a:xfrm>
            <a:off x="8340903" y="2008360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(64, H, W)</a:t>
            </a:r>
            <a:endParaRPr lang="zh-CN" altLang="en-US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8647D2A-35CE-4F94-948F-EA1AA2045904}"/>
              </a:ext>
            </a:extLst>
          </p:cNvPr>
          <p:cNvCxnSpPr>
            <a:cxnSpLocks/>
          </p:cNvCxnSpPr>
          <p:nvPr/>
        </p:nvCxnSpPr>
        <p:spPr>
          <a:xfrm>
            <a:off x="6946364" y="4545596"/>
            <a:ext cx="967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5C5D51B-DA27-4328-B143-D0BCC386020D}"/>
              </a:ext>
            </a:extLst>
          </p:cNvPr>
          <p:cNvCxnSpPr>
            <a:cxnSpLocks/>
          </p:cNvCxnSpPr>
          <p:nvPr/>
        </p:nvCxnSpPr>
        <p:spPr>
          <a:xfrm>
            <a:off x="8904489" y="3462585"/>
            <a:ext cx="0" cy="425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8014906D-A6BA-4FB7-BE63-B9E47CA4D0F8}"/>
              </a:ext>
            </a:extLst>
          </p:cNvPr>
          <p:cNvSpPr txBox="1"/>
          <p:nvPr/>
        </p:nvSpPr>
        <p:spPr>
          <a:xfrm>
            <a:off x="6983487" y="4160501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concat</a:t>
            </a:r>
          </a:p>
        </p:txBody>
      </p:sp>
      <p:sp>
        <p:nvSpPr>
          <p:cNvPr id="25" name="立方体 24">
            <a:extLst>
              <a:ext uri="{FF2B5EF4-FFF2-40B4-BE49-F238E27FC236}">
                <a16:creationId xmlns:a16="http://schemas.microsoft.com/office/drawing/2014/main" id="{94658C5B-F8DD-468C-9740-09050B8CE7DB}"/>
              </a:ext>
            </a:extLst>
          </p:cNvPr>
          <p:cNvSpPr/>
          <p:nvPr/>
        </p:nvSpPr>
        <p:spPr>
          <a:xfrm>
            <a:off x="8192999" y="4052478"/>
            <a:ext cx="1458306" cy="914324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847DEE8-37A4-4B12-B18E-B005058CDD7F}"/>
              </a:ext>
            </a:extLst>
          </p:cNvPr>
          <p:cNvSpPr txBox="1"/>
          <p:nvPr/>
        </p:nvSpPr>
        <p:spPr>
          <a:xfrm>
            <a:off x="8219075" y="5053614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(128, H, W)</a:t>
            </a:r>
            <a:endParaRPr lang="zh-CN" altLang="en-US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9C79D17-4C67-496C-A54E-C8E91C94315A}"/>
              </a:ext>
            </a:extLst>
          </p:cNvPr>
          <p:cNvCxnSpPr>
            <a:cxnSpLocks/>
          </p:cNvCxnSpPr>
          <p:nvPr/>
        </p:nvCxnSpPr>
        <p:spPr>
          <a:xfrm>
            <a:off x="9850841" y="4529833"/>
            <a:ext cx="967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67F10EDE-2D5C-43D0-98EB-BC58F3CCAD81}"/>
              </a:ext>
            </a:extLst>
          </p:cNvPr>
          <p:cNvSpPr txBox="1"/>
          <p:nvPr/>
        </p:nvSpPr>
        <p:spPr>
          <a:xfrm>
            <a:off x="9755741" y="3856168"/>
            <a:ext cx="1157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detector</a:t>
            </a:r>
          </a:p>
          <a:p>
            <a:r>
              <a:rPr lang="en-US" altLang="zh-CN"/>
              <a:t>backbone</a:t>
            </a:r>
          </a:p>
        </p:txBody>
      </p:sp>
      <p:cxnSp>
        <p:nvCxnSpPr>
          <p:cNvPr id="31" name="连接符: 肘形 30">
            <a:extLst>
              <a:ext uri="{FF2B5EF4-FFF2-40B4-BE49-F238E27FC236}">
                <a16:creationId xmlns:a16="http://schemas.microsoft.com/office/drawing/2014/main" id="{4445E3C0-DE81-4E57-883D-EDD02357238F}"/>
              </a:ext>
            </a:extLst>
          </p:cNvPr>
          <p:cNvCxnSpPr>
            <a:cxnSpLocks/>
            <a:stCxn id="4" idx="0"/>
          </p:cNvCxnSpPr>
          <p:nvPr/>
        </p:nvCxnSpPr>
        <p:spPr>
          <a:xfrm rot="5400000" flipH="1" flipV="1">
            <a:off x="2750839" y="1232274"/>
            <a:ext cx="2861869" cy="2385921"/>
          </a:xfrm>
          <a:prstGeom prst="bentConnector3">
            <a:avLst>
              <a:gd name="adj1" fmla="val 999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D6DA4625-D6D5-4BF9-BF87-64FF51EEB1DA}"/>
              </a:ext>
            </a:extLst>
          </p:cNvPr>
          <p:cNvCxnSpPr>
            <a:cxnSpLocks/>
          </p:cNvCxnSpPr>
          <p:nvPr/>
        </p:nvCxnSpPr>
        <p:spPr>
          <a:xfrm flipV="1">
            <a:off x="5869805" y="1491450"/>
            <a:ext cx="0" cy="622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B0000A14-D213-43AB-9606-0D4EA4FF6FC2}"/>
              </a:ext>
            </a:extLst>
          </p:cNvPr>
          <p:cNvSpPr/>
          <p:nvPr/>
        </p:nvSpPr>
        <p:spPr>
          <a:xfrm>
            <a:off x="5692251" y="402070"/>
            <a:ext cx="35510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15CB50C-A427-49B9-AE24-058032326DDB}"/>
              </a:ext>
            </a:extLst>
          </p:cNvPr>
          <p:cNvSpPr txBox="1"/>
          <p:nvPr/>
        </p:nvSpPr>
        <p:spPr>
          <a:xfrm>
            <a:off x="5278162" y="58673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(N, 64+64)</a:t>
            </a:r>
            <a:endParaRPr lang="zh-CN" altLang="en-US" sz="1600"/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55C4D616-0EAC-42FC-AA7B-8FF4D67FCED2}"/>
              </a:ext>
            </a:extLst>
          </p:cNvPr>
          <p:cNvCxnSpPr>
            <a:cxnSpLocks/>
          </p:cNvCxnSpPr>
          <p:nvPr/>
        </p:nvCxnSpPr>
        <p:spPr>
          <a:xfrm>
            <a:off x="6338656" y="1004658"/>
            <a:ext cx="17755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8B30A00E-ADBB-4E85-A56A-E25636996609}"/>
              </a:ext>
            </a:extLst>
          </p:cNvPr>
          <p:cNvSpPr txBox="1"/>
          <p:nvPr/>
        </p:nvSpPr>
        <p:spPr>
          <a:xfrm>
            <a:off x="6338656" y="621362"/>
            <a:ext cx="20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Fc</a:t>
            </a:r>
            <a:r>
              <a:rPr lang="en-US" altLang="zh-CN">
                <a:sym typeface="Wingdings" panose="05000000000000000000" pitchFamily="2" charset="2"/>
              </a:rPr>
              <a:t>:(128, num_class)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8F75DC-ACBF-4796-B347-0F996D3D9A91}"/>
              </a:ext>
            </a:extLst>
          </p:cNvPr>
          <p:cNvSpPr txBox="1"/>
          <p:nvPr/>
        </p:nvSpPr>
        <p:spPr>
          <a:xfrm>
            <a:off x="3872233" y="621362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MLP</a:t>
            </a:r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241E941-3695-4666-BF85-80D88E30675D}"/>
              </a:ext>
            </a:extLst>
          </p:cNvPr>
          <p:cNvSpPr txBox="1"/>
          <p:nvPr/>
        </p:nvSpPr>
        <p:spPr>
          <a:xfrm>
            <a:off x="5937521" y="162525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F_2D=64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36633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378156E-0C7F-4088-88DC-F4A8D8F01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5835"/>
            <a:ext cx="6184066" cy="139339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21BF6AA-69BB-4305-9F7A-12E4B073286E}"/>
              </a:ext>
            </a:extLst>
          </p:cNvPr>
          <p:cNvSpPr/>
          <p:nvPr/>
        </p:nvSpPr>
        <p:spPr>
          <a:xfrm>
            <a:off x="2811260" y="4635196"/>
            <a:ext cx="35510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6BADD1-2B52-45B7-BA40-847FAD3C49FC}"/>
              </a:ext>
            </a:extLst>
          </p:cNvPr>
          <p:cNvSpPr txBox="1"/>
          <p:nvPr/>
        </p:nvSpPr>
        <p:spPr>
          <a:xfrm>
            <a:off x="2658434" y="4296642"/>
            <a:ext cx="66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(N, 4)</a:t>
            </a:r>
            <a:endParaRPr lang="zh-CN" altLang="en-US" sz="160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9BE43C26-F598-4DF8-AA54-B154A58C298B}"/>
              </a:ext>
            </a:extLst>
          </p:cNvPr>
          <p:cNvCxnSpPr>
            <a:cxnSpLocks/>
          </p:cNvCxnSpPr>
          <p:nvPr/>
        </p:nvCxnSpPr>
        <p:spPr>
          <a:xfrm>
            <a:off x="4569458" y="5054917"/>
            <a:ext cx="13532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EF6FABCE-3F1B-46DD-8C22-4519833A8D43}"/>
              </a:ext>
            </a:extLst>
          </p:cNvPr>
          <p:cNvSpPr txBox="1"/>
          <p:nvPr/>
        </p:nvSpPr>
        <p:spPr>
          <a:xfrm>
            <a:off x="4583962" y="4710227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voxelization</a:t>
            </a:r>
            <a:endParaRPr lang="zh-CN" altLang="en-US"/>
          </a:p>
        </p:txBody>
      </p:sp>
      <p:sp>
        <p:nvSpPr>
          <p:cNvPr id="12" name="立方体 11">
            <a:extLst>
              <a:ext uri="{FF2B5EF4-FFF2-40B4-BE49-F238E27FC236}">
                <a16:creationId xmlns:a16="http://schemas.microsoft.com/office/drawing/2014/main" id="{F2CF11AD-5235-44F0-A3A9-1FF43F89AF74}"/>
              </a:ext>
            </a:extLst>
          </p:cNvPr>
          <p:cNvSpPr/>
          <p:nvPr/>
        </p:nvSpPr>
        <p:spPr>
          <a:xfrm>
            <a:off x="6201859" y="4547366"/>
            <a:ext cx="1458306" cy="914324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5925266-3520-41A4-A715-53A80EB57786}"/>
              </a:ext>
            </a:extLst>
          </p:cNvPr>
          <p:cNvSpPr txBox="1"/>
          <p:nvPr/>
        </p:nvSpPr>
        <p:spPr>
          <a:xfrm>
            <a:off x="6184066" y="4135708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BEV: (128, H, W)</a:t>
            </a:r>
            <a:endParaRPr lang="zh-CN" altLang="en-US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9C79D17-4C67-496C-A54E-C8E91C94315A}"/>
              </a:ext>
            </a:extLst>
          </p:cNvPr>
          <p:cNvCxnSpPr>
            <a:cxnSpLocks/>
          </p:cNvCxnSpPr>
          <p:nvPr/>
        </p:nvCxnSpPr>
        <p:spPr>
          <a:xfrm>
            <a:off x="7924806" y="5029548"/>
            <a:ext cx="967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67F10EDE-2D5C-43D0-98EB-BC58F3CCAD81}"/>
              </a:ext>
            </a:extLst>
          </p:cNvPr>
          <p:cNvSpPr txBox="1"/>
          <p:nvPr/>
        </p:nvSpPr>
        <p:spPr>
          <a:xfrm>
            <a:off x="7829706" y="4355883"/>
            <a:ext cx="1157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detector</a:t>
            </a:r>
          </a:p>
          <a:p>
            <a:r>
              <a:rPr lang="en-US" altLang="zh-CN"/>
              <a:t>backbone</a:t>
            </a:r>
          </a:p>
        </p:txBody>
      </p:sp>
      <p:cxnSp>
        <p:nvCxnSpPr>
          <p:cNvPr id="31" name="连接符: 肘形 30">
            <a:extLst>
              <a:ext uri="{FF2B5EF4-FFF2-40B4-BE49-F238E27FC236}">
                <a16:creationId xmlns:a16="http://schemas.microsoft.com/office/drawing/2014/main" id="{4445E3C0-DE81-4E57-883D-EDD02357238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79730" y="1268977"/>
            <a:ext cx="3135256" cy="2517091"/>
          </a:xfrm>
          <a:prstGeom prst="bentConnector3">
            <a:avLst>
              <a:gd name="adj1" fmla="val 1004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D6DA4625-D6D5-4BF9-BF87-64FF51EEB1DA}"/>
              </a:ext>
            </a:extLst>
          </p:cNvPr>
          <p:cNvCxnSpPr>
            <a:cxnSpLocks/>
          </p:cNvCxnSpPr>
          <p:nvPr/>
        </p:nvCxnSpPr>
        <p:spPr>
          <a:xfrm flipV="1">
            <a:off x="5869805" y="1491450"/>
            <a:ext cx="0" cy="622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B0000A14-D213-43AB-9606-0D4EA4FF6FC2}"/>
              </a:ext>
            </a:extLst>
          </p:cNvPr>
          <p:cNvSpPr/>
          <p:nvPr/>
        </p:nvSpPr>
        <p:spPr>
          <a:xfrm>
            <a:off x="5692251" y="402070"/>
            <a:ext cx="35510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15CB50C-A427-49B9-AE24-058032326DDB}"/>
              </a:ext>
            </a:extLst>
          </p:cNvPr>
          <p:cNvSpPr txBox="1"/>
          <p:nvPr/>
        </p:nvSpPr>
        <p:spPr>
          <a:xfrm>
            <a:off x="5363896" y="84621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(N, 64+4)</a:t>
            </a:r>
            <a:endParaRPr lang="zh-CN" altLang="en-US" sz="1600"/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55C4D616-0EAC-42FC-AA7B-8FF4D67FCED2}"/>
              </a:ext>
            </a:extLst>
          </p:cNvPr>
          <p:cNvCxnSpPr>
            <a:cxnSpLocks/>
          </p:cNvCxnSpPr>
          <p:nvPr/>
        </p:nvCxnSpPr>
        <p:spPr>
          <a:xfrm>
            <a:off x="6338656" y="1004658"/>
            <a:ext cx="17755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8B30A00E-ADBB-4E85-A56A-E25636996609}"/>
              </a:ext>
            </a:extLst>
          </p:cNvPr>
          <p:cNvSpPr txBox="1"/>
          <p:nvPr/>
        </p:nvSpPr>
        <p:spPr>
          <a:xfrm>
            <a:off x="6338656" y="621362"/>
            <a:ext cx="19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Fc</a:t>
            </a:r>
            <a:r>
              <a:rPr lang="en-US" altLang="zh-CN">
                <a:sym typeface="Wingdings" panose="05000000000000000000" pitchFamily="2" charset="2"/>
              </a:rPr>
              <a:t>:(68, num_class)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8F75DC-ACBF-4796-B347-0F996D3D9A91}"/>
              </a:ext>
            </a:extLst>
          </p:cNvPr>
          <p:cNvSpPr txBox="1"/>
          <p:nvPr/>
        </p:nvSpPr>
        <p:spPr>
          <a:xfrm>
            <a:off x="3872233" y="621362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MLP</a:t>
            </a:r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241E941-3695-4666-BF85-80D88E30675D}"/>
              </a:ext>
            </a:extLst>
          </p:cNvPr>
          <p:cNvSpPr txBox="1"/>
          <p:nvPr/>
        </p:nvSpPr>
        <p:spPr>
          <a:xfrm>
            <a:off x="5937521" y="162525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F_2D=64</a:t>
            </a:r>
            <a:endParaRPr lang="zh-CN" altLang="en-US"/>
          </a:p>
        </p:txBody>
      </p:sp>
      <p:cxnSp>
        <p:nvCxnSpPr>
          <p:cNvPr id="45" name="连接符: 肘形 44">
            <a:extLst>
              <a:ext uri="{FF2B5EF4-FFF2-40B4-BE49-F238E27FC236}">
                <a16:creationId xmlns:a16="http://schemas.microsoft.com/office/drawing/2014/main" id="{1AD1C26B-E3B9-43AE-A002-8BC5077756B9}"/>
              </a:ext>
            </a:extLst>
          </p:cNvPr>
          <p:cNvCxnSpPr>
            <a:cxnSpLocks/>
          </p:cNvCxnSpPr>
          <p:nvPr/>
        </p:nvCxnSpPr>
        <p:spPr>
          <a:xfrm rot="10800000" flipV="1">
            <a:off x="3585257" y="3720794"/>
            <a:ext cx="2270053" cy="732287"/>
          </a:xfrm>
          <a:prstGeom prst="bentConnector3">
            <a:avLst>
              <a:gd name="adj1" fmla="val 1000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ACBA82A-6529-4899-A14D-D4E4749499EE}"/>
              </a:ext>
            </a:extLst>
          </p:cNvPr>
          <p:cNvCxnSpPr/>
          <p:nvPr/>
        </p:nvCxnSpPr>
        <p:spPr>
          <a:xfrm>
            <a:off x="5852048" y="3323033"/>
            <a:ext cx="0" cy="389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图片 49">
            <a:extLst>
              <a:ext uri="{FF2B5EF4-FFF2-40B4-BE49-F238E27FC236}">
                <a16:creationId xmlns:a16="http://schemas.microsoft.com/office/drawing/2014/main" id="{4E41A645-7F75-462B-8CAB-E00BEC367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73" y="4416732"/>
            <a:ext cx="2069261" cy="126202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87BA917-0274-4E6C-B460-6E5E7B7B9CC2}"/>
              </a:ext>
            </a:extLst>
          </p:cNvPr>
          <p:cNvSpPr txBox="1"/>
          <p:nvPr/>
        </p:nvSpPr>
        <p:spPr>
          <a:xfrm>
            <a:off x="4299334" y="3723306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concat</a:t>
            </a:r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317C8BF4-402E-4D84-A79F-D6089A71EB70}"/>
              </a:ext>
            </a:extLst>
          </p:cNvPr>
          <p:cNvSpPr/>
          <p:nvPr/>
        </p:nvSpPr>
        <p:spPr>
          <a:xfrm>
            <a:off x="4002809" y="4622359"/>
            <a:ext cx="35510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B14ABE91-EEED-4CC7-8A61-A81E7F5CB018}"/>
              </a:ext>
            </a:extLst>
          </p:cNvPr>
          <p:cNvSpPr txBox="1"/>
          <p:nvPr/>
        </p:nvSpPr>
        <p:spPr>
          <a:xfrm>
            <a:off x="3849983" y="4283805"/>
            <a:ext cx="768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(N, 68)</a:t>
            </a:r>
            <a:endParaRPr lang="zh-CN" altLang="en-US" sz="1600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93792212-706A-4197-A452-C35D28F37C47}"/>
              </a:ext>
            </a:extLst>
          </p:cNvPr>
          <p:cNvCxnSpPr>
            <a:cxnSpLocks/>
          </p:cNvCxnSpPr>
          <p:nvPr/>
        </p:nvCxnSpPr>
        <p:spPr>
          <a:xfrm>
            <a:off x="3217720" y="5092396"/>
            <a:ext cx="735073" cy="12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3317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3F3F347-6FAF-4CA8-B077-658DB5B3E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01" y="781882"/>
            <a:ext cx="4000500" cy="1714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1A2FAA8-5CF8-499D-B7FB-FFBE75A62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26" y="2496382"/>
            <a:ext cx="4067175" cy="15811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69DF914-5BBF-4CCE-8405-B097DD6BD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788" y="4077532"/>
            <a:ext cx="4048125" cy="15811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69105DD-5C6D-483E-81D7-9938E78F5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9574" y="924757"/>
            <a:ext cx="3962400" cy="15716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5390635-A600-4CCC-BFB2-90C99C3EF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9574" y="2496382"/>
            <a:ext cx="3971925" cy="159067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58E0B54-BB3D-4D1A-9B55-9D6AE26AEF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9574" y="4068007"/>
            <a:ext cx="4048125" cy="15621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61F2808-CD55-4EF4-909C-62E286550470}"/>
              </a:ext>
            </a:extLst>
          </p:cNvPr>
          <p:cNvSpPr txBox="1"/>
          <p:nvPr/>
        </p:nvSpPr>
        <p:spPr>
          <a:xfrm>
            <a:off x="1461168" y="337352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Total: num_real_label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293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1633</Words>
  <Application>Microsoft Office PowerPoint</Application>
  <PresentationFormat>宽屏</PresentationFormat>
  <Paragraphs>478</Paragraphs>
  <Slides>81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81</vt:i4>
      </vt:variant>
    </vt:vector>
  </HeadingPairs>
  <TitlesOfParts>
    <vt:vector size="8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ASUS</cp:lastModifiedBy>
  <cp:revision>1</cp:revision>
  <dcterms:created xsi:type="dcterms:W3CDTF">2021-03-25T13:14:20Z</dcterms:created>
  <dcterms:modified xsi:type="dcterms:W3CDTF">2021-03-25T13:14:44Z</dcterms:modified>
</cp:coreProperties>
</file>